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91" r:id="rId18"/>
    <p:sldId id="273" r:id="rId19"/>
    <p:sldId id="274" r:id="rId20"/>
    <p:sldId id="292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387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0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42.pn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49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67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72.png"/><Relationship Id="rId10" Type="http://schemas.openxmlformats.org/officeDocument/2006/relationships/image" Target="../media/image74.png"/><Relationship Id="rId4" Type="http://schemas.openxmlformats.org/officeDocument/2006/relationships/image" Target="../media/image8.png"/><Relationship Id="rId9" Type="http://schemas.openxmlformats.org/officeDocument/2006/relationships/image" Target="../media/image73.png"/><Relationship Id="rId1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8.png"/><Relationship Id="rId7" Type="http://schemas.openxmlformats.org/officeDocument/2006/relationships/image" Target="../media/image7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65.png"/><Relationship Id="rId5" Type="http://schemas.openxmlformats.org/officeDocument/2006/relationships/image" Target="../media/image25.png"/><Relationship Id="rId10" Type="http://schemas.openxmlformats.org/officeDocument/2006/relationships/image" Target="../media/image82.png"/><Relationship Id="rId4" Type="http://schemas.openxmlformats.org/officeDocument/2006/relationships/image" Target="../media/image79.png"/><Relationship Id="rId9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23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70.png"/><Relationship Id="rId5" Type="http://schemas.openxmlformats.org/officeDocument/2006/relationships/image" Target="../media/image56.png"/><Relationship Id="rId10" Type="http://schemas.openxmlformats.org/officeDocument/2006/relationships/image" Target="../media/image25.png"/><Relationship Id="rId4" Type="http://schemas.openxmlformats.org/officeDocument/2006/relationships/image" Target="../media/image84.pn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5" Type="http://schemas.openxmlformats.org/officeDocument/2006/relationships/image" Target="../media/image91.png"/><Relationship Id="rId15" Type="http://schemas.openxmlformats.org/officeDocument/2006/relationships/image" Target="../media/image97.png"/><Relationship Id="rId10" Type="http://schemas.openxmlformats.org/officeDocument/2006/relationships/image" Target="../media/image95.png"/><Relationship Id="rId4" Type="http://schemas.openxmlformats.org/officeDocument/2006/relationships/image" Target="../media/image90.png"/><Relationship Id="rId9" Type="http://schemas.openxmlformats.org/officeDocument/2006/relationships/image" Target="../media/image94.png"/><Relationship Id="rId1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06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0" Type="http://schemas.openxmlformats.org/officeDocument/2006/relationships/image" Target="../media/image103.png"/><Relationship Id="rId4" Type="http://schemas.openxmlformats.org/officeDocument/2006/relationships/image" Target="../media/image99.png"/><Relationship Id="rId9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70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5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63.png"/><Relationship Id="rId5" Type="http://schemas.openxmlformats.org/officeDocument/2006/relationships/image" Target="../media/image110.png"/><Relationship Id="rId15" Type="http://schemas.openxmlformats.org/officeDocument/2006/relationships/image" Target="../media/image116.png"/><Relationship Id="rId10" Type="http://schemas.openxmlformats.org/officeDocument/2006/relationships/image" Target="../media/image91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23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29.png"/><Relationship Id="rId9" Type="http://schemas.openxmlformats.org/officeDocument/2006/relationships/image" Target="../media/image1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23.png"/><Relationship Id="rId3" Type="http://schemas.openxmlformats.org/officeDocument/2006/relationships/image" Target="../media/image126.png"/><Relationship Id="rId7" Type="http://schemas.openxmlformats.org/officeDocument/2006/relationships/image" Target="../media/image127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129.png"/><Relationship Id="rId5" Type="http://schemas.openxmlformats.org/officeDocument/2006/relationships/image" Target="../media/image91.png"/><Relationship Id="rId10" Type="http://schemas.openxmlformats.org/officeDocument/2006/relationships/image" Target="../media/image72.png"/><Relationship Id="rId4" Type="http://schemas.openxmlformats.org/officeDocument/2006/relationships/image" Target="../media/image29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87.png"/><Relationship Id="rId4" Type="http://schemas.openxmlformats.org/officeDocument/2006/relationships/image" Target="../media/image132.png"/><Relationship Id="rId9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142.png"/><Relationship Id="rId5" Type="http://schemas.openxmlformats.org/officeDocument/2006/relationships/image" Target="../media/image138.png"/><Relationship Id="rId10" Type="http://schemas.openxmlformats.org/officeDocument/2006/relationships/image" Target="../media/image73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93.png"/><Relationship Id="rId10" Type="http://schemas.openxmlformats.org/officeDocument/2006/relationships/image" Target="../media/image149.png"/><Relationship Id="rId4" Type="http://schemas.openxmlformats.org/officeDocument/2006/relationships/image" Target="../media/image144.png"/><Relationship Id="rId9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0.png"/><Relationship Id="rId7" Type="http://schemas.openxmlformats.org/officeDocument/2006/relationships/image" Target="../media/image116.png"/><Relationship Id="rId12" Type="http://schemas.openxmlformats.org/officeDocument/2006/relationships/image" Target="../media/image1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155.png"/><Relationship Id="rId5" Type="http://schemas.openxmlformats.org/officeDocument/2006/relationships/image" Target="../media/image152.png"/><Relationship Id="rId10" Type="http://schemas.openxmlformats.org/officeDocument/2006/relationships/image" Target="../media/image68.png"/><Relationship Id="rId4" Type="http://schemas.openxmlformats.org/officeDocument/2006/relationships/image" Target="../media/image151.png"/><Relationship Id="rId9" Type="http://schemas.openxmlformats.org/officeDocument/2006/relationships/image" Target="../media/image1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5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61.png"/><Relationship Id="rId5" Type="http://schemas.openxmlformats.org/officeDocument/2006/relationships/image" Target="../media/image51.png"/><Relationship Id="rId10" Type="http://schemas.openxmlformats.org/officeDocument/2006/relationships/image" Target="../media/image160.png"/><Relationship Id="rId4" Type="http://schemas.openxmlformats.org/officeDocument/2006/relationships/image" Target="../media/image157.png"/><Relationship Id="rId9" Type="http://schemas.openxmlformats.org/officeDocument/2006/relationships/image" Target="../media/image1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77.png"/><Relationship Id="rId7" Type="http://schemas.openxmlformats.org/officeDocument/2006/relationships/image" Target="../media/image70.png"/><Relationship Id="rId12" Type="http://schemas.openxmlformats.org/officeDocument/2006/relationships/image" Target="../media/image1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2.png"/><Relationship Id="rId5" Type="http://schemas.openxmlformats.org/officeDocument/2006/relationships/image" Target="../media/image178.png"/><Relationship Id="rId10" Type="http://schemas.openxmlformats.org/officeDocument/2006/relationships/image" Target="../media/image181.png"/><Relationship Id="rId4" Type="http://schemas.openxmlformats.org/officeDocument/2006/relationships/image" Target="../media/image20.png"/><Relationship Id="rId9" Type="http://schemas.openxmlformats.org/officeDocument/2006/relationships/image" Target="../media/image1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6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11" Type="http://schemas.openxmlformats.org/officeDocument/2006/relationships/image" Target="../media/image72.png"/><Relationship Id="rId5" Type="http://schemas.openxmlformats.org/officeDocument/2006/relationships/image" Target="../media/image70.png"/><Relationship Id="rId10" Type="http://schemas.openxmlformats.org/officeDocument/2006/relationships/image" Target="../media/image25.png"/><Relationship Id="rId4" Type="http://schemas.openxmlformats.org/officeDocument/2006/relationships/image" Target="../media/image188.png"/><Relationship Id="rId9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3" Type="http://schemas.openxmlformats.org/officeDocument/2006/relationships/image" Target="../media/image162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65.png"/><Relationship Id="rId10" Type="http://schemas.openxmlformats.org/officeDocument/2006/relationships/image" Target="../media/image196.png"/><Relationship Id="rId4" Type="http://schemas.openxmlformats.org/officeDocument/2006/relationships/image" Target="../media/image191.png"/><Relationship Id="rId9" Type="http://schemas.openxmlformats.org/officeDocument/2006/relationships/image" Target="../media/image19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200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206.png"/><Relationship Id="rId5" Type="http://schemas.openxmlformats.org/officeDocument/2006/relationships/image" Target="../media/image44.png"/><Relationship Id="rId10" Type="http://schemas.openxmlformats.org/officeDocument/2006/relationships/image" Target="../media/image205.png"/><Relationship Id="rId4" Type="http://schemas.openxmlformats.org/officeDocument/2006/relationships/image" Target="../media/image201.png"/><Relationship Id="rId9" Type="http://schemas.openxmlformats.org/officeDocument/2006/relationships/image" Target="../media/image20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5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25.png"/><Relationship Id="rId4" Type="http://schemas.openxmlformats.org/officeDocument/2006/relationships/image" Target="../media/image208.png"/><Relationship Id="rId9" Type="http://schemas.openxmlformats.org/officeDocument/2006/relationships/image" Target="../media/image2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80994" y="664369"/>
            <a:ext cx="118198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Chapter 2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1193006"/>
            <a:ext cx="8572500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Design Principles and Practices</a:t>
            </a:r>
            <a:endParaRPr lang="en-US" sz="4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102" y="2950369"/>
            <a:ext cx="428625" cy="42862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477" y="2950369"/>
            <a:ext cx="375047" cy="428625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5273" y="2950369"/>
            <a:ext cx="428625" cy="42862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829874" y="3664744"/>
            <a:ext cx="348422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Software Engineering</a:t>
            </a:r>
            <a:endParaRPr lang="en-US" sz="2025" dirty="0"/>
          </a:p>
        </p:txBody>
      </p:sp>
      <p:sp>
        <p:nvSpPr>
          <p:cNvPr id="9" name="Text 3"/>
          <p:cNvSpPr/>
          <p:nvPr/>
        </p:nvSpPr>
        <p:spPr>
          <a:xfrm>
            <a:off x="3674455" y="4314825"/>
            <a:ext cx="179509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Mohammed Tawfik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67824" cy="5213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Threat Modeling in Design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76438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76438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4356" y="1000125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Definition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structured approach to identifying, quantifying, and addressing security risks associated with a system or application during the design phase.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75736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Threat Modeling Process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121694"/>
            <a:ext cx="200025" cy="20002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285750" y="2121694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557213" y="2143125"/>
            <a:ext cx="8493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 Assets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1406593" y="2143125"/>
            <a:ext cx="186778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Determine what needs protection </a:t>
            </a:r>
            <a:endParaRPr lang="en-US" sz="837" dirty="0"/>
          </a:p>
        </p:txBody>
      </p:sp>
      <p:sp>
        <p:nvSpPr>
          <p:cNvPr id="14" name="Shape 10"/>
          <p:cNvSpPr/>
          <p:nvPr/>
        </p:nvSpPr>
        <p:spPr>
          <a:xfrm>
            <a:off x="285750" y="2464594"/>
            <a:ext cx="200025" cy="20002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285750" y="2464594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557213" y="2400300"/>
            <a:ext cx="16890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Architecture Overview</a:t>
            </a:r>
            <a:endParaRPr lang="en-US" sz="837" dirty="0"/>
          </a:p>
        </p:txBody>
      </p:sp>
      <p:sp>
        <p:nvSpPr>
          <p:cNvPr id="17" name="Text 13"/>
          <p:cNvSpPr/>
          <p:nvPr/>
        </p:nvSpPr>
        <p:spPr>
          <a:xfrm>
            <a:off x="2246235" y="2400300"/>
            <a:ext cx="22378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Document system components and data </a:t>
            </a:r>
            <a:endParaRPr lang="en-US" sz="837" dirty="0"/>
          </a:p>
        </p:txBody>
      </p:sp>
      <p:sp>
        <p:nvSpPr>
          <p:cNvPr id="18" name="Text 14"/>
          <p:cNvSpPr/>
          <p:nvPr/>
        </p:nvSpPr>
        <p:spPr>
          <a:xfrm>
            <a:off x="557213" y="2571750"/>
            <a:ext cx="2802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flows </a:t>
            </a:r>
            <a:endParaRPr lang="en-US" sz="837" dirty="0"/>
          </a:p>
        </p:txBody>
      </p:sp>
      <p:sp>
        <p:nvSpPr>
          <p:cNvPr id="19" name="Shape 15"/>
          <p:cNvSpPr/>
          <p:nvPr/>
        </p:nvSpPr>
        <p:spPr>
          <a:xfrm>
            <a:off x="285750" y="2807494"/>
            <a:ext cx="200025" cy="20002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6"/>
          <p:cNvSpPr/>
          <p:nvPr/>
        </p:nvSpPr>
        <p:spPr>
          <a:xfrm>
            <a:off x="285750" y="2807494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557213" y="2828925"/>
            <a:ext cx="13424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Decompose Application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1899679" y="2828925"/>
            <a:ext cx="22079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Break down into functional components </a:t>
            </a:r>
            <a:endParaRPr lang="en-US" sz="837" dirty="0"/>
          </a:p>
        </p:txBody>
      </p:sp>
      <p:sp>
        <p:nvSpPr>
          <p:cNvPr id="23" name="Shape 19"/>
          <p:cNvSpPr/>
          <p:nvPr/>
        </p:nvSpPr>
        <p:spPr>
          <a:xfrm>
            <a:off x="285750" y="3150394"/>
            <a:ext cx="200025" cy="20002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0"/>
          <p:cNvSpPr/>
          <p:nvPr/>
        </p:nvSpPr>
        <p:spPr>
          <a:xfrm>
            <a:off x="285750" y="3150394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5" name="Text 21"/>
          <p:cNvSpPr/>
          <p:nvPr/>
        </p:nvSpPr>
        <p:spPr>
          <a:xfrm>
            <a:off x="557213" y="3086100"/>
            <a:ext cx="916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 Threats</a:t>
            </a:r>
            <a:endParaRPr lang="en-US" sz="837" dirty="0"/>
          </a:p>
        </p:txBody>
      </p:sp>
      <p:sp>
        <p:nvSpPr>
          <p:cNvPr id="26" name="Text 22"/>
          <p:cNvSpPr/>
          <p:nvPr/>
        </p:nvSpPr>
        <p:spPr>
          <a:xfrm>
            <a:off x="1474012" y="3086100"/>
            <a:ext cx="26188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Use methodologies like STRIDE to find potential </a:t>
            </a:r>
            <a:endParaRPr lang="en-US" sz="837" dirty="0"/>
          </a:p>
        </p:txBody>
      </p:sp>
      <p:sp>
        <p:nvSpPr>
          <p:cNvPr id="27" name="Text 23"/>
          <p:cNvSpPr/>
          <p:nvPr/>
        </p:nvSpPr>
        <p:spPr>
          <a:xfrm>
            <a:off x="557213" y="3257550"/>
            <a:ext cx="3814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threats </a:t>
            </a:r>
            <a:endParaRPr lang="en-US" sz="837" dirty="0"/>
          </a:p>
        </p:txBody>
      </p:sp>
      <p:sp>
        <p:nvSpPr>
          <p:cNvPr id="28" name="Shape 24"/>
          <p:cNvSpPr/>
          <p:nvPr/>
        </p:nvSpPr>
        <p:spPr>
          <a:xfrm>
            <a:off x="285750" y="3493294"/>
            <a:ext cx="200025" cy="20002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Text 25"/>
          <p:cNvSpPr/>
          <p:nvPr/>
        </p:nvSpPr>
        <p:spPr>
          <a:xfrm>
            <a:off x="285750" y="3493294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30" name="Text 26"/>
          <p:cNvSpPr/>
          <p:nvPr/>
        </p:nvSpPr>
        <p:spPr>
          <a:xfrm>
            <a:off x="557213" y="3514725"/>
            <a:ext cx="10572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Threats</a:t>
            </a:r>
            <a:endParaRPr lang="en-US" sz="837" dirty="0"/>
          </a:p>
        </p:txBody>
      </p:sp>
      <p:sp>
        <p:nvSpPr>
          <p:cNvPr id="31" name="Text 27"/>
          <p:cNvSpPr/>
          <p:nvPr/>
        </p:nvSpPr>
        <p:spPr>
          <a:xfrm>
            <a:off x="1614488" y="3514725"/>
            <a:ext cx="20334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Create threat profile with risk ratings </a:t>
            </a:r>
            <a:endParaRPr lang="en-US" sz="837" dirty="0"/>
          </a:p>
        </p:txBody>
      </p:sp>
      <p:sp>
        <p:nvSpPr>
          <p:cNvPr id="32" name="Shape 28"/>
          <p:cNvSpPr/>
          <p:nvPr/>
        </p:nvSpPr>
        <p:spPr>
          <a:xfrm>
            <a:off x="285750" y="3764756"/>
            <a:ext cx="200025" cy="20002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Text 29"/>
          <p:cNvSpPr/>
          <p:nvPr/>
        </p:nvSpPr>
        <p:spPr>
          <a:xfrm>
            <a:off x="285750" y="3764756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837" dirty="0"/>
          </a:p>
        </p:txBody>
      </p:sp>
      <p:sp>
        <p:nvSpPr>
          <p:cNvPr id="34" name="Text 30"/>
          <p:cNvSpPr/>
          <p:nvPr/>
        </p:nvSpPr>
        <p:spPr>
          <a:xfrm>
            <a:off x="557213" y="3786188"/>
            <a:ext cx="7252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Rate Threats</a:t>
            </a:r>
            <a:endParaRPr lang="en-US" sz="837" dirty="0"/>
          </a:p>
        </p:txBody>
      </p:sp>
      <p:sp>
        <p:nvSpPr>
          <p:cNvPr id="35" name="Text 31"/>
          <p:cNvSpPr/>
          <p:nvPr/>
        </p:nvSpPr>
        <p:spPr>
          <a:xfrm>
            <a:off x="1282471" y="3786188"/>
            <a:ext cx="22479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Prioritize based on impact and likelihood </a:t>
            </a:r>
            <a:endParaRPr lang="en-US" sz="837" dirty="0"/>
          </a:p>
        </p:txBody>
      </p:sp>
      <p:sp>
        <p:nvSpPr>
          <p:cNvPr id="36" name="Shape 32"/>
          <p:cNvSpPr/>
          <p:nvPr/>
        </p:nvSpPr>
        <p:spPr>
          <a:xfrm>
            <a:off x="285750" y="4036219"/>
            <a:ext cx="200025" cy="20002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Text 33"/>
          <p:cNvSpPr/>
          <p:nvPr/>
        </p:nvSpPr>
        <p:spPr>
          <a:xfrm>
            <a:off x="285750" y="4036219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837" dirty="0"/>
          </a:p>
        </p:txBody>
      </p:sp>
      <p:sp>
        <p:nvSpPr>
          <p:cNvPr id="38" name="Text 34"/>
          <p:cNvSpPr/>
          <p:nvPr/>
        </p:nvSpPr>
        <p:spPr>
          <a:xfrm>
            <a:off x="557213" y="4057650"/>
            <a:ext cx="8101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Mitigate Risks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1367386" y="4057650"/>
            <a:ext cx="22959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Develop countermeasures for each threat </a:t>
            </a:r>
            <a:endParaRPr lang="en-US" sz="837" dirty="0"/>
          </a:p>
        </p:txBody>
      </p:sp>
      <p:pic>
        <p:nvPicPr>
          <p:cNvPr id="4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144" y="173236"/>
            <a:ext cx="4214813" cy="1841302"/>
          </a:xfrm>
          <a:prstGeom prst="rect">
            <a:avLst/>
          </a:prstGeom>
        </p:spPr>
      </p:pic>
      <p:sp>
        <p:nvSpPr>
          <p:cNvPr id="43" name="Shape 38"/>
          <p:cNvSpPr/>
          <p:nvPr/>
        </p:nvSpPr>
        <p:spPr>
          <a:xfrm>
            <a:off x="4750594" y="3643313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5" name="Text 39"/>
          <p:cNvSpPr/>
          <p:nvPr/>
        </p:nvSpPr>
        <p:spPr>
          <a:xfrm>
            <a:off x="5036344" y="3686060"/>
            <a:ext cx="35907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STIDE </a:t>
            </a:r>
            <a:endParaRPr lang="en-US" sz="837" dirty="0"/>
          </a:p>
        </p:txBody>
      </p:sp>
      <p:sp>
        <p:nvSpPr>
          <p:cNvPr id="46" name="Text 40"/>
          <p:cNvSpPr/>
          <p:nvPr/>
        </p:nvSpPr>
        <p:spPr>
          <a:xfrm>
            <a:off x="4750594" y="3936206"/>
            <a:ext cx="12512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Categorizes threats as: </a:t>
            </a:r>
            <a:endParaRPr lang="en-US" sz="837" dirty="0"/>
          </a:p>
        </p:txBody>
      </p:sp>
      <p:sp>
        <p:nvSpPr>
          <p:cNvPr id="47" name="Text 41"/>
          <p:cNvSpPr/>
          <p:nvPr/>
        </p:nvSpPr>
        <p:spPr>
          <a:xfrm>
            <a:off x="6001838" y="3936206"/>
            <a:ext cx="629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</a:t>
            </a:r>
            <a:endParaRPr lang="en-US" sz="837" dirty="0"/>
          </a:p>
        </p:txBody>
      </p:sp>
      <p:sp>
        <p:nvSpPr>
          <p:cNvPr id="48" name="Text 42"/>
          <p:cNvSpPr/>
          <p:nvPr/>
        </p:nvSpPr>
        <p:spPr>
          <a:xfrm>
            <a:off x="6064821" y="3936206"/>
            <a:ext cx="4787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poofing, </a:t>
            </a:r>
            <a:endParaRPr lang="en-US" sz="837" dirty="0"/>
          </a:p>
        </p:txBody>
      </p:sp>
      <p:sp>
        <p:nvSpPr>
          <p:cNvPr id="49" name="Text 43"/>
          <p:cNvSpPr/>
          <p:nvPr/>
        </p:nvSpPr>
        <p:spPr>
          <a:xfrm>
            <a:off x="6543535" y="3936206"/>
            <a:ext cx="661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</a:t>
            </a:r>
            <a:endParaRPr lang="en-US" sz="837" dirty="0"/>
          </a:p>
        </p:txBody>
      </p:sp>
      <p:sp>
        <p:nvSpPr>
          <p:cNvPr id="50" name="Text 44"/>
          <p:cNvSpPr/>
          <p:nvPr/>
        </p:nvSpPr>
        <p:spPr>
          <a:xfrm>
            <a:off x="6609727" y="3936206"/>
            <a:ext cx="5837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ampering, </a:t>
            </a:r>
            <a:endParaRPr lang="en-US" sz="837" dirty="0"/>
          </a:p>
        </p:txBody>
      </p:sp>
      <p:sp>
        <p:nvSpPr>
          <p:cNvPr id="51" name="Text 45"/>
          <p:cNvSpPr/>
          <p:nvPr/>
        </p:nvSpPr>
        <p:spPr>
          <a:xfrm>
            <a:off x="7193477" y="3936206"/>
            <a:ext cx="754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</a:t>
            </a:r>
            <a:endParaRPr lang="en-US" sz="837" dirty="0"/>
          </a:p>
        </p:txBody>
      </p:sp>
      <p:sp>
        <p:nvSpPr>
          <p:cNvPr id="52" name="Text 46"/>
          <p:cNvSpPr/>
          <p:nvPr/>
        </p:nvSpPr>
        <p:spPr>
          <a:xfrm>
            <a:off x="7268933" y="3936206"/>
            <a:ext cx="6402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epudiation, </a:t>
            </a:r>
            <a:endParaRPr lang="en-US" sz="837" dirty="0"/>
          </a:p>
        </p:txBody>
      </p:sp>
      <p:sp>
        <p:nvSpPr>
          <p:cNvPr id="53" name="Text 47"/>
          <p:cNvSpPr/>
          <p:nvPr/>
        </p:nvSpPr>
        <p:spPr>
          <a:xfrm>
            <a:off x="7909136" y="3936206"/>
            <a:ext cx="444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</a:t>
            </a:r>
            <a:endParaRPr lang="en-US" sz="837" dirty="0"/>
          </a:p>
        </p:txBody>
      </p:sp>
      <p:sp>
        <p:nvSpPr>
          <p:cNvPr id="54" name="Text 48"/>
          <p:cNvSpPr/>
          <p:nvPr/>
        </p:nvSpPr>
        <p:spPr>
          <a:xfrm>
            <a:off x="7953617" y="3936206"/>
            <a:ext cx="60786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nformation </a:t>
            </a:r>
            <a:endParaRPr lang="en-US" sz="837" dirty="0"/>
          </a:p>
        </p:txBody>
      </p:sp>
      <p:sp>
        <p:nvSpPr>
          <p:cNvPr id="55" name="Text 49"/>
          <p:cNvSpPr/>
          <p:nvPr/>
        </p:nvSpPr>
        <p:spPr>
          <a:xfrm>
            <a:off x="4750594" y="4107656"/>
            <a:ext cx="6031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disclosure, </a:t>
            </a:r>
            <a:endParaRPr lang="en-US" sz="837" dirty="0"/>
          </a:p>
        </p:txBody>
      </p:sp>
      <p:sp>
        <p:nvSpPr>
          <p:cNvPr id="56" name="Text 50"/>
          <p:cNvSpPr/>
          <p:nvPr/>
        </p:nvSpPr>
        <p:spPr>
          <a:xfrm>
            <a:off x="5353766" y="4107656"/>
            <a:ext cx="846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</a:t>
            </a:r>
            <a:endParaRPr lang="en-US" sz="837" dirty="0"/>
          </a:p>
        </p:txBody>
      </p:sp>
      <p:sp>
        <p:nvSpPr>
          <p:cNvPr id="57" name="Text 51"/>
          <p:cNvSpPr/>
          <p:nvPr/>
        </p:nvSpPr>
        <p:spPr>
          <a:xfrm>
            <a:off x="5438375" y="4107656"/>
            <a:ext cx="8597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enial of service, </a:t>
            </a:r>
            <a:endParaRPr lang="en-US" sz="837" dirty="0"/>
          </a:p>
        </p:txBody>
      </p:sp>
      <p:sp>
        <p:nvSpPr>
          <p:cNvPr id="58" name="Text 52"/>
          <p:cNvSpPr/>
          <p:nvPr/>
        </p:nvSpPr>
        <p:spPr>
          <a:xfrm>
            <a:off x="6298164" y="4107656"/>
            <a:ext cx="640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</a:t>
            </a:r>
            <a:endParaRPr lang="en-US" sz="837" dirty="0"/>
          </a:p>
        </p:txBody>
      </p:sp>
      <p:sp>
        <p:nvSpPr>
          <p:cNvPr id="59" name="Text 53"/>
          <p:cNvSpPr/>
          <p:nvPr/>
        </p:nvSpPr>
        <p:spPr>
          <a:xfrm>
            <a:off x="6362179" y="4107656"/>
            <a:ext cx="105557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levation of privilege</a:t>
            </a:r>
            <a:endParaRPr lang="en-US" sz="837" dirty="0"/>
          </a:p>
        </p:txBody>
      </p:sp>
      <p:sp>
        <p:nvSpPr>
          <p:cNvPr id="61" name="Shape 55"/>
          <p:cNvSpPr/>
          <p:nvPr/>
        </p:nvSpPr>
        <p:spPr>
          <a:xfrm>
            <a:off x="4750594" y="4593431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4643438"/>
            <a:ext cx="114300" cy="114300"/>
          </a:xfrm>
          <a:prstGeom prst="rect">
            <a:avLst/>
          </a:prstGeom>
        </p:spPr>
      </p:pic>
      <p:sp>
        <p:nvSpPr>
          <p:cNvPr id="63" name="Text 56"/>
          <p:cNvSpPr/>
          <p:nvPr/>
        </p:nvSpPr>
        <p:spPr>
          <a:xfrm>
            <a:off x="5036344" y="4614863"/>
            <a:ext cx="38749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DREAD </a:t>
            </a:r>
            <a:endParaRPr lang="en-US" sz="837" dirty="0"/>
          </a:p>
        </p:txBody>
      </p:sp>
      <p:sp>
        <p:nvSpPr>
          <p:cNvPr id="64" name="Text 57"/>
          <p:cNvSpPr/>
          <p:nvPr/>
        </p:nvSpPr>
        <p:spPr>
          <a:xfrm>
            <a:off x="4750594" y="4886325"/>
            <a:ext cx="13072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assessment model: </a:t>
            </a:r>
            <a:endParaRPr lang="en-US" sz="837" dirty="0"/>
          </a:p>
        </p:txBody>
      </p:sp>
      <p:sp>
        <p:nvSpPr>
          <p:cNvPr id="65" name="Text 58"/>
          <p:cNvSpPr/>
          <p:nvPr/>
        </p:nvSpPr>
        <p:spPr>
          <a:xfrm>
            <a:off x="6057844" y="4886325"/>
            <a:ext cx="846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</a:t>
            </a:r>
            <a:endParaRPr lang="en-US" sz="837" dirty="0"/>
          </a:p>
        </p:txBody>
      </p:sp>
      <p:sp>
        <p:nvSpPr>
          <p:cNvPr id="66" name="Text 59"/>
          <p:cNvSpPr/>
          <p:nvPr/>
        </p:nvSpPr>
        <p:spPr>
          <a:xfrm>
            <a:off x="6142453" y="4886325"/>
            <a:ext cx="4302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amage, </a:t>
            </a:r>
            <a:endParaRPr lang="en-US" sz="837" dirty="0"/>
          </a:p>
        </p:txBody>
      </p:sp>
      <p:sp>
        <p:nvSpPr>
          <p:cNvPr id="67" name="Text 60"/>
          <p:cNvSpPr/>
          <p:nvPr/>
        </p:nvSpPr>
        <p:spPr>
          <a:xfrm>
            <a:off x="6572696" y="4886325"/>
            <a:ext cx="754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</a:t>
            </a:r>
            <a:endParaRPr lang="en-US" sz="837" dirty="0"/>
          </a:p>
        </p:txBody>
      </p:sp>
      <p:sp>
        <p:nvSpPr>
          <p:cNvPr id="68" name="Text 61"/>
          <p:cNvSpPr/>
          <p:nvPr/>
        </p:nvSpPr>
        <p:spPr>
          <a:xfrm>
            <a:off x="6648152" y="4886325"/>
            <a:ext cx="7882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eproducibility, </a:t>
            </a:r>
            <a:endParaRPr lang="en-US" sz="837" dirty="0"/>
          </a:p>
        </p:txBody>
      </p:sp>
      <p:sp>
        <p:nvSpPr>
          <p:cNvPr id="69" name="Text 62"/>
          <p:cNvSpPr/>
          <p:nvPr/>
        </p:nvSpPr>
        <p:spPr>
          <a:xfrm>
            <a:off x="7436365" y="4886325"/>
            <a:ext cx="640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</a:t>
            </a:r>
            <a:endParaRPr lang="en-US" sz="837" dirty="0"/>
          </a:p>
        </p:txBody>
      </p:sp>
      <p:sp>
        <p:nvSpPr>
          <p:cNvPr id="70" name="Text 63"/>
          <p:cNvSpPr/>
          <p:nvPr/>
        </p:nvSpPr>
        <p:spPr>
          <a:xfrm>
            <a:off x="7500379" y="4886325"/>
            <a:ext cx="6783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xploitability, </a:t>
            </a:r>
            <a:endParaRPr lang="en-US" sz="837" dirty="0"/>
          </a:p>
        </p:txBody>
      </p:sp>
      <p:sp>
        <p:nvSpPr>
          <p:cNvPr id="71" name="Text 64"/>
          <p:cNvSpPr/>
          <p:nvPr/>
        </p:nvSpPr>
        <p:spPr>
          <a:xfrm>
            <a:off x="8178757" y="4886325"/>
            <a:ext cx="788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</a:t>
            </a:r>
            <a:endParaRPr lang="en-US" sz="837" dirty="0"/>
          </a:p>
        </p:txBody>
      </p:sp>
      <p:sp>
        <p:nvSpPr>
          <p:cNvPr id="72" name="Text 65"/>
          <p:cNvSpPr/>
          <p:nvPr/>
        </p:nvSpPr>
        <p:spPr>
          <a:xfrm>
            <a:off x="8257645" y="4886325"/>
            <a:ext cx="3740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ffected </a:t>
            </a:r>
            <a:endParaRPr lang="en-US" sz="837" dirty="0"/>
          </a:p>
        </p:txBody>
      </p:sp>
      <p:sp>
        <p:nvSpPr>
          <p:cNvPr id="73" name="Text 66"/>
          <p:cNvSpPr/>
          <p:nvPr/>
        </p:nvSpPr>
        <p:spPr>
          <a:xfrm>
            <a:off x="4750594" y="5057775"/>
            <a:ext cx="3521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users, </a:t>
            </a:r>
            <a:endParaRPr lang="en-US" sz="837" dirty="0"/>
          </a:p>
        </p:txBody>
      </p:sp>
      <p:sp>
        <p:nvSpPr>
          <p:cNvPr id="74" name="Text 67"/>
          <p:cNvSpPr/>
          <p:nvPr/>
        </p:nvSpPr>
        <p:spPr>
          <a:xfrm>
            <a:off x="5102758" y="5057775"/>
            <a:ext cx="846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</a:t>
            </a:r>
            <a:endParaRPr lang="en-US" sz="837" dirty="0"/>
          </a:p>
        </p:txBody>
      </p:sp>
      <p:sp>
        <p:nvSpPr>
          <p:cNvPr id="75" name="Text 68"/>
          <p:cNvSpPr/>
          <p:nvPr/>
        </p:nvSpPr>
        <p:spPr>
          <a:xfrm>
            <a:off x="5187367" y="5057775"/>
            <a:ext cx="6958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iscoverability</a:t>
            </a:r>
            <a:endParaRPr lang="en-US" sz="837" dirty="0"/>
          </a:p>
        </p:txBody>
      </p:sp>
      <p:sp>
        <p:nvSpPr>
          <p:cNvPr id="77" name="Shape 70"/>
          <p:cNvSpPr/>
          <p:nvPr/>
        </p:nvSpPr>
        <p:spPr>
          <a:xfrm>
            <a:off x="4750594" y="5543550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747" y="2862858"/>
            <a:ext cx="100013" cy="114300"/>
          </a:xfrm>
          <a:prstGeom prst="rect">
            <a:avLst/>
          </a:prstGeom>
        </p:spPr>
      </p:pic>
      <p:sp>
        <p:nvSpPr>
          <p:cNvPr id="80" name="Text 72"/>
          <p:cNvSpPr/>
          <p:nvPr/>
        </p:nvSpPr>
        <p:spPr>
          <a:xfrm>
            <a:off x="4750594" y="5836444"/>
            <a:ext cx="71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</a:t>
            </a:r>
            <a:endParaRPr lang="en-US" sz="837" dirty="0"/>
          </a:p>
        </p:txBody>
      </p:sp>
      <p:sp>
        <p:nvSpPr>
          <p:cNvPr id="82" name="Text 74"/>
          <p:cNvSpPr/>
          <p:nvPr/>
        </p:nvSpPr>
        <p:spPr>
          <a:xfrm>
            <a:off x="5273868" y="3121819"/>
            <a:ext cx="788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</a:t>
            </a:r>
            <a:endParaRPr lang="en-US" sz="837" dirty="0"/>
          </a:p>
        </p:txBody>
      </p:sp>
      <p:sp>
        <p:nvSpPr>
          <p:cNvPr id="83" name="Text 75"/>
          <p:cNvSpPr/>
          <p:nvPr/>
        </p:nvSpPr>
        <p:spPr>
          <a:xfrm>
            <a:off x="5391307" y="3105746"/>
            <a:ext cx="2922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ttack </a:t>
            </a:r>
            <a:endParaRPr lang="en-US" sz="837" dirty="0"/>
          </a:p>
        </p:txBody>
      </p:sp>
      <p:sp>
        <p:nvSpPr>
          <p:cNvPr id="84" name="Text 76"/>
          <p:cNvSpPr/>
          <p:nvPr/>
        </p:nvSpPr>
        <p:spPr>
          <a:xfrm>
            <a:off x="5683587" y="3121819"/>
            <a:ext cx="629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</a:t>
            </a:r>
            <a:endParaRPr lang="en-US" sz="837" dirty="0"/>
          </a:p>
        </p:txBody>
      </p:sp>
      <p:sp>
        <p:nvSpPr>
          <p:cNvPr id="85" name="Text 77"/>
          <p:cNvSpPr/>
          <p:nvPr/>
        </p:nvSpPr>
        <p:spPr>
          <a:xfrm>
            <a:off x="5746569" y="3105746"/>
            <a:ext cx="7756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imulation and </a:t>
            </a:r>
            <a:endParaRPr lang="en-US" sz="837" dirty="0"/>
          </a:p>
        </p:txBody>
      </p:sp>
      <p:sp>
        <p:nvSpPr>
          <p:cNvPr id="86" name="Text 78"/>
          <p:cNvSpPr/>
          <p:nvPr/>
        </p:nvSpPr>
        <p:spPr>
          <a:xfrm>
            <a:off x="6506505" y="3121819"/>
            <a:ext cx="661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</a:t>
            </a:r>
            <a:endParaRPr lang="en-US" sz="837" dirty="0"/>
          </a:p>
        </p:txBody>
      </p:sp>
      <p:sp>
        <p:nvSpPr>
          <p:cNvPr id="87" name="Text 79"/>
          <p:cNvSpPr/>
          <p:nvPr/>
        </p:nvSpPr>
        <p:spPr>
          <a:xfrm>
            <a:off x="6588415" y="3105746"/>
            <a:ext cx="3151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hreat </a:t>
            </a:r>
            <a:endParaRPr lang="en-US" sz="837" dirty="0"/>
          </a:p>
        </p:txBody>
      </p:sp>
      <p:sp>
        <p:nvSpPr>
          <p:cNvPr id="88" name="Text 80"/>
          <p:cNvSpPr/>
          <p:nvPr/>
        </p:nvSpPr>
        <p:spPr>
          <a:xfrm>
            <a:off x="6903550" y="3105746"/>
            <a:ext cx="788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</a:t>
            </a:r>
            <a:endParaRPr lang="en-US" sz="837" dirty="0"/>
          </a:p>
        </p:txBody>
      </p:sp>
      <p:sp>
        <p:nvSpPr>
          <p:cNvPr id="89" name="Text 81"/>
          <p:cNvSpPr/>
          <p:nvPr/>
        </p:nvSpPr>
        <p:spPr>
          <a:xfrm>
            <a:off x="6982438" y="3105746"/>
            <a:ext cx="16092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nalysis - Risk-centric, attacker-</a:t>
            </a:r>
            <a:endParaRPr lang="en-US" sz="837" dirty="0"/>
          </a:p>
        </p:txBody>
      </p:sp>
      <p:sp>
        <p:nvSpPr>
          <p:cNvPr id="90" name="Text 82"/>
          <p:cNvSpPr/>
          <p:nvPr/>
        </p:nvSpPr>
        <p:spPr>
          <a:xfrm>
            <a:off x="4682597" y="3277196"/>
            <a:ext cx="9616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focused approach</a:t>
            </a:r>
            <a:endParaRPr lang="en-US" sz="837" dirty="0"/>
          </a:p>
        </p:txBody>
      </p:sp>
      <p:sp>
        <p:nvSpPr>
          <p:cNvPr id="91" name="Text 83"/>
          <p:cNvSpPr/>
          <p:nvPr/>
        </p:nvSpPr>
        <p:spPr>
          <a:xfrm>
            <a:off x="8870361" y="6357938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</a:t>
            </a:r>
            <a:endParaRPr lang="en-US" sz="83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79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Design Patterns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76438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76438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4356" y="1000125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Definition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Reusable solutions to common security problems that can be applied across different software systems.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75736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Pattern Categories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121694"/>
            <a:ext cx="4214813" cy="485775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357188" y="2221706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307431"/>
            <a:ext cx="142875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0094" y="2200275"/>
            <a:ext cx="18003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Authentication &amp; Authorization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2550430" y="2200275"/>
            <a:ext cx="18146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Verifying identity and controlling 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750094" y="2371725"/>
            <a:ext cx="3478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 </a:t>
            </a:r>
            <a:endParaRPr lang="en-US" sz="837" dirty="0"/>
          </a:p>
        </p:txBody>
      </p:sp>
      <p:sp>
        <p:nvSpPr>
          <p:cNvPr id="16" name="Shape 11"/>
          <p:cNvSpPr/>
          <p:nvPr/>
        </p:nvSpPr>
        <p:spPr>
          <a:xfrm>
            <a:off x="285750" y="2693194"/>
            <a:ext cx="4214813" cy="428625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357188" y="276463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13" y="2850356"/>
            <a:ext cx="114300" cy="1143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50094" y="2828925"/>
            <a:ext cx="20396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Input Validation &amp; Output Encoding</a:t>
            </a:r>
            <a:endParaRPr lang="en-US" sz="837" dirty="0"/>
          </a:p>
        </p:txBody>
      </p:sp>
      <p:sp>
        <p:nvSpPr>
          <p:cNvPr id="20" name="Text 14"/>
          <p:cNvSpPr/>
          <p:nvPr/>
        </p:nvSpPr>
        <p:spPr>
          <a:xfrm>
            <a:off x="2789774" y="2828925"/>
            <a:ext cx="15417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Preventing injection attacks </a:t>
            </a:r>
            <a:endParaRPr lang="en-US" sz="837" dirty="0"/>
          </a:p>
        </p:txBody>
      </p:sp>
      <p:sp>
        <p:nvSpPr>
          <p:cNvPr id="21" name="Shape 15"/>
          <p:cNvSpPr/>
          <p:nvPr/>
        </p:nvSpPr>
        <p:spPr>
          <a:xfrm>
            <a:off x="285750" y="3207544"/>
            <a:ext cx="4214813" cy="428625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6"/>
          <p:cNvSpPr/>
          <p:nvPr/>
        </p:nvSpPr>
        <p:spPr>
          <a:xfrm>
            <a:off x="357188" y="32789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56" y="3364706"/>
            <a:ext cx="100013" cy="11430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50094" y="3343275"/>
            <a:ext cx="8145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Cryptographic</a:t>
            </a:r>
            <a:endParaRPr lang="en-US" sz="837" dirty="0"/>
          </a:p>
        </p:txBody>
      </p:sp>
      <p:sp>
        <p:nvSpPr>
          <p:cNvPr id="25" name="Text 18"/>
          <p:cNvSpPr/>
          <p:nvPr/>
        </p:nvSpPr>
        <p:spPr>
          <a:xfrm>
            <a:off x="1564621" y="3343275"/>
            <a:ext cx="23942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Protecting data confidentiality and integrity </a:t>
            </a:r>
            <a:endParaRPr lang="en-US" sz="837" dirty="0"/>
          </a:p>
        </p:txBody>
      </p:sp>
      <p:sp>
        <p:nvSpPr>
          <p:cNvPr id="26" name="Shape 19"/>
          <p:cNvSpPr/>
          <p:nvPr/>
        </p:nvSpPr>
        <p:spPr>
          <a:xfrm>
            <a:off x="285750" y="3721894"/>
            <a:ext cx="4214813" cy="428625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Shape 20"/>
          <p:cNvSpPr/>
          <p:nvPr/>
        </p:nvSpPr>
        <p:spPr>
          <a:xfrm>
            <a:off x="357188" y="379333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913" y="3879056"/>
            <a:ext cx="114300" cy="11430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750094" y="3857625"/>
            <a:ext cx="13224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Communication</a:t>
            </a:r>
            <a:endParaRPr lang="en-US" sz="837" dirty="0"/>
          </a:p>
        </p:txBody>
      </p:sp>
      <p:sp>
        <p:nvSpPr>
          <p:cNvPr id="30" name="Text 22"/>
          <p:cNvSpPr/>
          <p:nvPr/>
        </p:nvSpPr>
        <p:spPr>
          <a:xfrm>
            <a:off x="2072553" y="3857625"/>
            <a:ext cx="13913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Protecting data in transit </a:t>
            </a:r>
            <a:endParaRPr lang="en-US" sz="837" dirty="0"/>
          </a:p>
        </p:txBody>
      </p:sp>
      <p:sp>
        <p:nvSpPr>
          <p:cNvPr id="31" name="Text 23"/>
          <p:cNvSpPr/>
          <p:nvPr/>
        </p:nvSpPr>
        <p:spPr>
          <a:xfrm>
            <a:off x="285750" y="4084027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Benefits</a:t>
            </a:r>
            <a:endParaRPr lang="en-US" sz="1350" dirty="0"/>
          </a:p>
        </p:txBody>
      </p:sp>
      <p:pic>
        <p:nvPicPr>
          <p:cNvPr id="3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525" y="4341201"/>
            <a:ext cx="128588" cy="128588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514350" y="4337630"/>
            <a:ext cx="21294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Leverage proven security solutions</a:t>
            </a:r>
            <a:endParaRPr lang="en-US" sz="942" dirty="0"/>
          </a:p>
        </p:txBody>
      </p:sp>
      <p:pic>
        <p:nvPicPr>
          <p:cNvPr id="34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19" y="4722980"/>
            <a:ext cx="128588" cy="128588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550069" y="4528313"/>
            <a:ext cx="258257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Reduce design and implementation errors</a:t>
            </a:r>
            <a:endParaRPr lang="en-US" sz="942" dirty="0"/>
          </a:p>
        </p:txBody>
      </p:sp>
      <p:pic>
        <p:nvPicPr>
          <p:cNvPr id="36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19" y="4551530"/>
            <a:ext cx="128588" cy="128588"/>
          </a:xfrm>
          <a:prstGeom prst="rect">
            <a:avLst/>
          </a:prstGeom>
        </p:spPr>
      </p:pic>
      <p:sp>
        <p:nvSpPr>
          <p:cNvPr id="37" name="Text 26"/>
          <p:cNvSpPr/>
          <p:nvPr/>
        </p:nvSpPr>
        <p:spPr>
          <a:xfrm>
            <a:off x="514350" y="4680118"/>
            <a:ext cx="234222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Establish common security vocabulary</a:t>
            </a:r>
            <a:endParaRPr lang="en-US" sz="942" dirty="0"/>
          </a:p>
        </p:txBody>
      </p:sp>
      <p:pic>
        <p:nvPicPr>
          <p:cNvPr id="38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0587" y="325041"/>
            <a:ext cx="4214813" cy="2143125"/>
          </a:xfrm>
          <a:prstGeom prst="rect">
            <a:avLst/>
          </a:prstGeom>
        </p:spPr>
      </p:pic>
      <p:sp>
        <p:nvSpPr>
          <p:cNvPr id="39" name="Text 27"/>
          <p:cNvSpPr/>
          <p:nvPr/>
        </p:nvSpPr>
        <p:spPr>
          <a:xfrm>
            <a:off x="4829454" y="2603347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Security Patterns</a:t>
            </a:r>
            <a:endParaRPr lang="en-US" sz="1350" dirty="0"/>
          </a:p>
        </p:txBody>
      </p:sp>
      <p:sp>
        <p:nvSpPr>
          <p:cNvPr id="40" name="Shape 28"/>
          <p:cNvSpPr/>
          <p:nvPr/>
        </p:nvSpPr>
        <p:spPr>
          <a:xfrm>
            <a:off x="4643438" y="2903111"/>
            <a:ext cx="4214813" cy="857250"/>
          </a:xfrm>
          <a:prstGeom prst="rect">
            <a:avLst/>
          </a:prstGeom>
          <a:solidFill>
            <a:srgbClr val="F8F9FA"/>
          </a:solidFill>
          <a:ln w="99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Shape 29"/>
          <p:cNvSpPr/>
          <p:nvPr/>
        </p:nvSpPr>
        <p:spPr>
          <a:xfrm>
            <a:off x="4750594" y="3010268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6313" y="3060274"/>
            <a:ext cx="142875" cy="114300"/>
          </a:xfrm>
          <a:prstGeom prst="rect">
            <a:avLst/>
          </a:prstGeom>
        </p:spPr>
      </p:pic>
      <p:sp>
        <p:nvSpPr>
          <p:cNvPr id="43" name="Text 30"/>
          <p:cNvSpPr/>
          <p:nvPr/>
        </p:nvSpPr>
        <p:spPr>
          <a:xfrm>
            <a:off x="5036344" y="3031699"/>
            <a:ext cx="16311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Secure Session Management </a:t>
            </a:r>
            <a:endParaRPr lang="en-US" sz="837" dirty="0"/>
          </a:p>
        </p:txBody>
      </p:sp>
      <p:sp>
        <p:nvSpPr>
          <p:cNvPr id="44" name="Text 31"/>
          <p:cNvSpPr/>
          <p:nvPr/>
        </p:nvSpPr>
        <p:spPr>
          <a:xfrm>
            <a:off x="4750594" y="3296018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Generates secure session tokens, implements proper timeout mechanisms, and protects against session fixation attacks.</a:t>
            </a:r>
            <a:endParaRPr lang="en-US" sz="837" dirty="0"/>
          </a:p>
        </p:txBody>
      </p:sp>
      <p:sp>
        <p:nvSpPr>
          <p:cNvPr id="45" name="Shape 32"/>
          <p:cNvSpPr/>
          <p:nvPr/>
        </p:nvSpPr>
        <p:spPr>
          <a:xfrm>
            <a:off x="4643438" y="3853230"/>
            <a:ext cx="4214813" cy="857250"/>
          </a:xfrm>
          <a:prstGeom prst="rect">
            <a:avLst/>
          </a:prstGeom>
          <a:solidFill>
            <a:srgbClr val="F8F9FA"/>
          </a:solidFill>
          <a:ln w="99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Shape 33"/>
          <p:cNvSpPr/>
          <p:nvPr/>
        </p:nvSpPr>
        <p:spPr>
          <a:xfrm>
            <a:off x="4750594" y="3960386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7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600" y="4010393"/>
            <a:ext cx="114300" cy="114300"/>
          </a:xfrm>
          <a:prstGeom prst="rect">
            <a:avLst/>
          </a:prstGeom>
        </p:spPr>
      </p:pic>
      <p:sp>
        <p:nvSpPr>
          <p:cNvPr id="48" name="Text 34"/>
          <p:cNvSpPr/>
          <p:nvPr/>
        </p:nvSpPr>
        <p:spPr>
          <a:xfrm>
            <a:off x="5036344" y="3981818"/>
            <a:ext cx="113100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Gatekeeper Pattern </a:t>
            </a:r>
            <a:endParaRPr lang="en-US" sz="837" dirty="0"/>
          </a:p>
        </p:txBody>
      </p:sp>
      <p:sp>
        <p:nvSpPr>
          <p:cNvPr id="49" name="Text 35"/>
          <p:cNvSpPr/>
          <p:nvPr/>
        </p:nvSpPr>
        <p:spPr>
          <a:xfrm>
            <a:off x="4750594" y="4246136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Centralizes access control decisions through a single component that validates all requests before allowing access to protected resources.</a:t>
            </a:r>
            <a:endParaRPr lang="en-US" sz="837" dirty="0"/>
          </a:p>
        </p:txBody>
      </p:sp>
      <p:sp>
        <p:nvSpPr>
          <p:cNvPr id="50" name="Shape 36"/>
          <p:cNvSpPr/>
          <p:nvPr/>
        </p:nvSpPr>
        <p:spPr>
          <a:xfrm>
            <a:off x="4643437" y="4775140"/>
            <a:ext cx="4214813" cy="857250"/>
          </a:xfrm>
          <a:prstGeom prst="rect">
            <a:avLst/>
          </a:prstGeom>
          <a:solidFill>
            <a:srgbClr val="F8F9FA"/>
          </a:solidFill>
          <a:ln w="99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1" name="Shape 37"/>
          <p:cNvSpPr/>
          <p:nvPr/>
        </p:nvSpPr>
        <p:spPr>
          <a:xfrm>
            <a:off x="4750594" y="4910505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2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4960511"/>
            <a:ext cx="114300" cy="114300"/>
          </a:xfrm>
          <a:prstGeom prst="rect">
            <a:avLst/>
          </a:prstGeom>
        </p:spPr>
      </p:pic>
      <p:sp>
        <p:nvSpPr>
          <p:cNvPr id="53" name="Text 38"/>
          <p:cNvSpPr/>
          <p:nvPr/>
        </p:nvSpPr>
        <p:spPr>
          <a:xfrm>
            <a:off x="5036344" y="4931936"/>
            <a:ext cx="12273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Input Validator Chain </a:t>
            </a:r>
            <a:endParaRPr lang="en-US" sz="837" dirty="0"/>
          </a:p>
        </p:txBody>
      </p:sp>
      <p:sp>
        <p:nvSpPr>
          <p:cNvPr id="54" name="Text 39"/>
          <p:cNvSpPr/>
          <p:nvPr/>
        </p:nvSpPr>
        <p:spPr>
          <a:xfrm>
            <a:off x="4750594" y="5196255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Applies multiple validation rules in sequence to ensure input meets all security requirements before processing.</a:t>
            </a:r>
            <a:endParaRPr lang="en-US" sz="837" dirty="0"/>
          </a:p>
        </p:txBody>
      </p:sp>
      <p:sp>
        <p:nvSpPr>
          <p:cNvPr id="55" name="Text 40"/>
          <p:cNvSpPr/>
          <p:nvPr/>
        </p:nvSpPr>
        <p:spPr>
          <a:xfrm>
            <a:off x="8870361" y="6357938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11</a:t>
            </a:r>
            <a:endParaRPr lang="en-US" sz="83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403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Summary and Next Steps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93583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93583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85725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5781" y="1000125"/>
            <a:ext cx="80138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Takeaway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design principles provide a foundation for building security into software from the beginning, reducing vulnerabilities and improving overall security posture.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92881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Core Principles Covered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321719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2407444"/>
            <a:ext cx="114300" cy="1143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78656" y="2293144"/>
            <a:ext cx="38219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Principle of Least Privilege</a:t>
            </a:r>
            <a:endParaRPr lang="en-US" sz="837" dirty="0"/>
          </a:p>
        </p:txBody>
      </p:sp>
      <p:sp>
        <p:nvSpPr>
          <p:cNvPr id="13" name="Text 8"/>
          <p:cNvSpPr/>
          <p:nvPr/>
        </p:nvSpPr>
        <p:spPr>
          <a:xfrm>
            <a:off x="678656" y="2464594"/>
            <a:ext cx="38219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Minimum access rights necessary to perform tasks</a:t>
            </a:r>
            <a:endParaRPr lang="en-US" sz="837" dirty="0"/>
          </a:p>
        </p:txBody>
      </p:sp>
      <p:sp>
        <p:nvSpPr>
          <p:cNvPr id="14" name="Shape 9"/>
          <p:cNvSpPr/>
          <p:nvPr/>
        </p:nvSpPr>
        <p:spPr>
          <a:xfrm>
            <a:off x="285750" y="2750344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" y="2836069"/>
            <a:ext cx="114300" cy="1143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78656" y="2721769"/>
            <a:ext cx="38219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Defense in Depth</a:t>
            </a:r>
            <a:endParaRPr lang="en-US" sz="837" dirty="0"/>
          </a:p>
        </p:txBody>
      </p:sp>
      <p:sp>
        <p:nvSpPr>
          <p:cNvPr id="17" name="Text 11"/>
          <p:cNvSpPr/>
          <p:nvPr/>
        </p:nvSpPr>
        <p:spPr>
          <a:xfrm>
            <a:off x="678656" y="2893219"/>
            <a:ext cx="38219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Multiple layers of security controls</a:t>
            </a:r>
            <a:endParaRPr lang="en-US" sz="837" dirty="0"/>
          </a:p>
        </p:txBody>
      </p:sp>
      <p:sp>
        <p:nvSpPr>
          <p:cNvPr id="18" name="Shape 12"/>
          <p:cNvSpPr/>
          <p:nvPr/>
        </p:nvSpPr>
        <p:spPr>
          <a:xfrm>
            <a:off x="285750" y="3178969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19" y="3264694"/>
            <a:ext cx="100013" cy="11430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78656" y="3150394"/>
            <a:ext cx="38219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Defaults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678656" y="3321844"/>
            <a:ext cx="38219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Systems secure out-of-the-box</a:t>
            </a:r>
            <a:endParaRPr lang="en-US" sz="837" dirty="0"/>
          </a:p>
        </p:txBody>
      </p:sp>
      <p:sp>
        <p:nvSpPr>
          <p:cNvPr id="22" name="Shape 15"/>
          <p:cNvSpPr/>
          <p:nvPr/>
        </p:nvSpPr>
        <p:spPr>
          <a:xfrm>
            <a:off x="285750" y="3607594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475" y="3693319"/>
            <a:ext cx="114300" cy="11430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678656" y="3579019"/>
            <a:ext cx="38219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Fail Securely</a:t>
            </a:r>
            <a:endParaRPr lang="en-US" sz="837" dirty="0"/>
          </a:p>
        </p:txBody>
      </p:sp>
      <p:sp>
        <p:nvSpPr>
          <p:cNvPr id="25" name="Text 17"/>
          <p:cNvSpPr/>
          <p:nvPr/>
        </p:nvSpPr>
        <p:spPr>
          <a:xfrm>
            <a:off x="678656" y="3750469"/>
            <a:ext cx="38219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Default to secure state during failures</a:t>
            </a:r>
            <a:endParaRPr lang="en-US" sz="837" dirty="0"/>
          </a:p>
        </p:txBody>
      </p:sp>
      <p:sp>
        <p:nvSpPr>
          <p:cNvPr id="26" name="Shape 18"/>
          <p:cNvSpPr/>
          <p:nvPr/>
        </p:nvSpPr>
        <p:spPr>
          <a:xfrm>
            <a:off x="285750" y="4036219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188" y="4121944"/>
            <a:ext cx="142875" cy="114300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678656" y="4007644"/>
            <a:ext cx="38219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Separation of Duties</a:t>
            </a:r>
            <a:endParaRPr lang="en-US" sz="837" dirty="0"/>
          </a:p>
        </p:txBody>
      </p:sp>
      <p:sp>
        <p:nvSpPr>
          <p:cNvPr id="29" name="Text 20"/>
          <p:cNvSpPr/>
          <p:nvPr/>
        </p:nvSpPr>
        <p:spPr>
          <a:xfrm>
            <a:off x="678656" y="4179094"/>
            <a:ext cx="38219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Dividing critical tasks among multiple individuals</a:t>
            </a:r>
            <a:endParaRPr lang="en-US" sz="837" dirty="0"/>
          </a:p>
        </p:txBody>
      </p:sp>
      <p:sp>
        <p:nvSpPr>
          <p:cNvPr id="30" name="Shape 21"/>
          <p:cNvSpPr/>
          <p:nvPr/>
        </p:nvSpPr>
        <p:spPr>
          <a:xfrm>
            <a:off x="285750" y="4464844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475" y="4550569"/>
            <a:ext cx="114300" cy="114300"/>
          </a:xfrm>
          <a:prstGeom prst="rect">
            <a:avLst/>
          </a:prstGeom>
        </p:spPr>
      </p:pic>
      <p:sp>
        <p:nvSpPr>
          <p:cNvPr id="32" name="Text 22"/>
          <p:cNvSpPr/>
          <p:nvPr/>
        </p:nvSpPr>
        <p:spPr>
          <a:xfrm>
            <a:off x="678656" y="4436269"/>
            <a:ext cx="38219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Simplicity</a:t>
            </a:r>
            <a:endParaRPr lang="en-US" sz="837" dirty="0"/>
          </a:p>
        </p:txBody>
      </p:sp>
      <p:sp>
        <p:nvSpPr>
          <p:cNvPr id="33" name="Text 23"/>
          <p:cNvSpPr/>
          <p:nvPr/>
        </p:nvSpPr>
        <p:spPr>
          <a:xfrm>
            <a:off x="678656" y="4607719"/>
            <a:ext cx="38219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Keeping designs as simple as possible</a:t>
            </a:r>
            <a:endParaRPr lang="en-US" sz="837" dirty="0"/>
          </a:p>
        </p:txBody>
      </p:sp>
      <p:pic>
        <p:nvPicPr>
          <p:cNvPr id="34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07718" y="378619"/>
            <a:ext cx="4214813" cy="2143125"/>
          </a:xfrm>
          <a:prstGeom prst="rect">
            <a:avLst/>
          </a:prstGeom>
        </p:spPr>
      </p:pic>
      <p:sp>
        <p:nvSpPr>
          <p:cNvPr id="35" name="Text 24"/>
          <p:cNvSpPr/>
          <p:nvPr/>
        </p:nvSpPr>
        <p:spPr>
          <a:xfrm>
            <a:off x="4720930" y="2605682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Applying Secure Design Principles</a:t>
            </a:r>
            <a:endParaRPr lang="en-US" sz="1350" dirty="0"/>
          </a:p>
        </p:txBody>
      </p:sp>
      <p:pic>
        <p:nvPicPr>
          <p:cNvPr id="36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3438" y="2931794"/>
            <a:ext cx="128588" cy="128588"/>
          </a:xfrm>
          <a:prstGeom prst="rect">
            <a:avLst/>
          </a:prstGeom>
        </p:spPr>
      </p:pic>
      <p:sp>
        <p:nvSpPr>
          <p:cNvPr id="37" name="Text 25"/>
          <p:cNvSpPr/>
          <p:nvPr/>
        </p:nvSpPr>
        <p:spPr>
          <a:xfrm>
            <a:off x="4829175" y="2908577"/>
            <a:ext cx="226752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Integrate principles early in the SDLC</a:t>
            </a:r>
            <a:endParaRPr lang="en-US" sz="942" dirty="0"/>
          </a:p>
        </p:txBody>
      </p:sp>
      <p:pic>
        <p:nvPicPr>
          <p:cNvPr id="38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3438" y="3857625"/>
            <a:ext cx="128588" cy="128588"/>
          </a:xfrm>
          <a:prstGeom prst="rect">
            <a:avLst/>
          </a:prstGeom>
        </p:spPr>
      </p:pic>
      <p:sp>
        <p:nvSpPr>
          <p:cNvPr id="39" name="Text 26"/>
          <p:cNvSpPr/>
          <p:nvPr/>
        </p:nvSpPr>
        <p:spPr>
          <a:xfrm>
            <a:off x="4829175" y="3194327"/>
            <a:ext cx="32737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Use threat modeling to identify security requirements</a:t>
            </a:r>
            <a:endParaRPr lang="en-US" sz="942" dirty="0"/>
          </a:p>
        </p:txBody>
      </p:sp>
      <p:pic>
        <p:nvPicPr>
          <p:cNvPr id="40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3438" y="3503294"/>
            <a:ext cx="128588" cy="128588"/>
          </a:xfrm>
          <a:prstGeom prst="rect">
            <a:avLst/>
          </a:prstGeom>
        </p:spPr>
      </p:pic>
      <p:sp>
        <p:nvSpPr>
          <p:cNvPr id="41" name="Text 27"/>
          <p:cNvSpPr/>
          <p:nvPr/>
        </p:nvSpPr>
        <p:spPr>
          <a:xfrm>
            <a:off x="4829175" y="3480077"/>
            <a:ext cx="312262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Apply secure design patterns to common problems</a:t>
            </a:r>
            <a:endParaRPr lang="en-US" sz="942" dirty="0"/>
          </a:p>
        </p:txBody>
      </p:sp>
      <p:pic>
        <p:nvPicPr>
          <p:cNvPr id="42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2006" y="3230759"/>
            <a:ext cx="128588" cy="128588"/>
          </a:xfrm>
          <a:prstGeom prst="rect">
            <a:avLst/>
          </a:prstGeom>
        </p:spPr>
      </p:pic>
      <p:sp>
        <p:nvSpPr>
          <p:cNvPr id="43" name="Text 28"/>
          <p:cNvSpPr/>
          <p:nvPr/>
        </p:nvSpPr>
        <p:spPr>
          <a:xfrm>
            <a:off x="4829175" y="3765827"/>
            <a:ext cx="30136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Validate security through testing and code review</a:t>
            </a:r>
            <a:endParaRPr lang="en-US" sz="942" dirty="0"/>
          </a:p>
        </p:txBody>
      </p:sp>
      <p:sp>
        <p:nvSpPr>
          <p:cNvPr id="44" name="Shape 29"/>
          <p:cNvSpPr/>
          <p:nvPr/>
        </p:nvSpPr>
        <p:spPr>
          <a:xfrm>
            <a:off x="4643438" y="4025886"/>
            <a:ext cx="4214813" cy="1314450"/>
          </a:xfrm>
          <a:prstGeom prst="rect">
            <a:avLst/>
          </a:prstGeom>
          <a:solidFill>
            <a:srgbClr val="F8F9FA"/>
          </a:solidFill>
          <a:ln w="99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5" name="Shape 30"/>
          <p:cNvSpPr/>
          <p:nvPr/>
        </p:nvSpPr>
        <p:spPr>
          <a:xfrm>
            <a:off x="4816865" y="4139087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6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4893" y="4203382"/>
            <a:ext cx="100013" cy="114300"/>
          </a:xfrm>
          <a:prstGeom prst="rect">
            <a:avLst/>
          </a:prstGeom>
        </p:spPr>
      </p:pic>
      <p:sp>
        <p:nvSpPr>
          <p:cNvPr id="47" name="Text 31"/>
          <p:cNvSpPr/>
          <p:nvPr/>
        </p:nvSpPr>
        <p:spPr>
          <a:xfrm>
            <a:off x="5036344" y="4154474"/>
            <a:ext cx="134944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Coming Up in Chapter 3 </a:t>
            </a:r>
            <a:endParaRPr lang="en-US" sz="837" dirty="0"/>
          </a:p>
        </p:txBody>
      </p:sp>
      <p:pic>
        <p:nvPicPr>
          <p:cNvPr id="48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2026" y="4883876"/>
            <a:ext cx="64294" cy="128588"/>
          </a:xfrm>
          <a:prstGeom prst="rect">
            <a:avLst/>
          </a:prstGeom>
        </p:spPr>
      </p:pic>
      <p:sp>
        <p:nvSpPr>
          <p:cNvPr id="49" name="Text 32"/>
          <p:cNvSpPr/>
          <p:nvPr/>
        </p:nvSpPr>
        <p:spPr>
          <a:xfrm>
            <a:off x="4872038" y="4431294"/>
            <a:ext cx="14751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Secure Coding Practices</a:t>
            </a:r>
            <a:endParaRPr lang="en-US" sz="942" dirty="0"/>
          </a:p>
        </p:txBody>
      </p:sp>
      <p:pic>
        <p:nvPicPr>
          <p:cNvPr id="50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V="1">
            <a:off x="4769168" y="5075441"/>
            <a:ext cx="45719" cy="91438"/>
          </a:xfrm>
          <a:prstGeom prst="rect">
            <a:avLst/>
          </a:prstGeom>
        </p:spPr>
      </p:pic>
      <p:sp>
        <p:nvSpPr>
          <p:cNvPr id="51" name="Text 33"/>
          <p:cNvSpPr/>
          <p:nvPr/>
        </p:nvSpPr>
        <p:spPr>
          <a:xfrm>
            <a:off x="4872038" y="4631319"/>
            <a:ext cx="24557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Common Vulnerabilities and Mitigations</a:t>
            </a:r>
            <a:endParaRPr lang="en-US" sz="942" dirty="0"/>
          </a:p>
        </p:txBody>
      </p:sp>
      <p:pic>
        <p:nvPicPr>
          <p:cNvPr id="52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4497" y="4468084"/>
            <a:ext cx="64294" cy="128588"/>
          </a:xfrm>
          <a:prstGeom prst="rect">
            <a:avLst/>
          </a:prstGeom>
        </p:spPr>
      </p:pic>
      <p:sp>
        <p:nvSpPr>
          <p:cNvPr id="53" name="Text 34"/>
          <p:cNvSpPr/>
          <p:nvPr/>
        </p:nvSpPr>
        <p:spPr>
          <a:xfrm>
            <a:off x="4872038" y="4831344"/>
            <a:ext cx="19247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Security Testing Methodologies</a:t>
            </a:r>
            <a:endParaRPr lang="en-US" sz="942" dirty="0"/>
          </a:p>
        </p:txBody>
      </p:sp>
      <p:pic>
        <p:nvPicPr>
          <p:cNvPr id="54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5597" y="4639149"/>
            <a:ext cx="64294" cy="128588"/>
          </a:xfrm>
          <a:prstGeom prst="rect">
            <a:avLst/>
          </a:prstGeom>
        </p:spPr>
      </p:pic>
      <p:sp>
        <p:nvSpPr>
          <p:cNvPr id="55" name="Text 35"/>
          <p:cNvSpPr/>
          <p:nvPr/>
        </p:nvSpPr>
        <p:spPr>
          <a:xfrm>
            <a:off x="4872038" y="5031369"/>
            <a:ext cx="16585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Secure DevOps Integration</a:t>
            </a:r>
            <a:endParaRPr lang="en-US" sz="942" dirty="0"/>
          </a:p>
        </p:txBody>
      </p:sp>
      <p:sp>
        <p:nvSpPr>
          <p:cNvPr id="56" name="Text 36"/>
          <p:cNvSpPr/>
          <p:nvPr/>
        </p:nvSpPr>
        <p:spPr>
          <a:xfrm>
            <a:off x="8870361" y="6007894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12</a:t>
            </a:r>
            <a:endParaRPr lang="en-US" sz="837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220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Microservices Architecture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93583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93583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28588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8644" y="1000125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Definition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secure microservices architecture implements security controls at multiple levels to protect individual services, their communications, and the overall system.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92881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Challenges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293144"/>
            <a:ext cx="4214813" cy="48577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285750" y="2293144"/>
            <a:ext cx="28575" cy="48577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357188" y="2393156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478881"/>
            <a:ext cx="142875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0094" y="2371725"/>
            <a:ext cx="14269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Increased Attack Surface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2177030" y="2371725"/>
            <a:ext cx="19184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More network communication and 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750094" y="2543175"/>
            <a:ext cx="54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endpoints </a:t>
            </a:r>
            <a:endParaRPr lang="en-US" sz="837" dirty="0"/>
          </a:p>
        </p:txBody>
      </p:sp>
      <p:sp>
        <p:nvSpPr>
          <p:cNvPr id="17" name="Shape 12"/>
          <p:cNvSpPr/>
          <p:nvPr/>
        </p:nvSpPr>
        <p:spPr>
          <a:xfrm>
            <a:off x="285750" y="2864644"/>
            <a:ext cx="4214813" cy="48577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285750" y="2864644"/>
            <a:ext cx="28575" cy="48577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357188" y="2964656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69" y="3050381"/>
            <a:ext cx="128588" cy="11430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0094" y="2943225"/>
            <a:ext cx="19048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Service-to-Service Authentication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2654908" y="2943225"/>
            <a:ext cx="15012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Managing identities across </a:t>
            </a:r>
            <a:endParaRPr lang="en-US" sz="837" dirty="0"/>
          </a:p>
        </p:txBody>
      </p:sp>
      <p:sp>
        <p:nvSpPr>
          <p:cNvPr id="23" name="Text 17"/>
          <p:cNvSpPr/>
          <p:nvPr/>
        </p:nvSpPr>
        <p:spPr>
          <a:xfrm>
            <a:off x="750094" y="3114675"/>
            <a:ext cx="4280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services </a:t>
            </a:r>
            <a:endParaRPr lang="en-US" sz="837" dirty="0"/>
          </a:p>
        </p:txBody>
      </p:sp>
      <p:sp>
        <p:nvSpPr>
          <p:cNvPr id="24" name="Shape 18"/>
          <p:cNvSpPr/>
          <p:nvPr/>
        </p:nvSpPr>
        <p:spPr>
          <a:xfrm>
            <a:off x="285750" y="3436144"/>
            <a:ext cx="4214813" cy="42862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19"/>
          <p:cNvSpPr/>
          <p:nvPr/>
        </p:nvSpPr>
        <p:spPr>
          <a:xfrm>
            <a:off x="285750" y="3436144"/>
            <a:ext cx="28575" cy="42862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Shape 20"/>
          <p:cNvSpPr/>
          <p:nvPr/>
        </p:nvSpPr>
        <p:spPr>
          <a:xfrm>
            <a:off x="357188" y="3507581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913" y="3593306"/>
            <a:ext cx="114300" cy="114300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750094" y="3571875"/>
            <a:ext cx="12079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Secrets Management</a:t>
            </a:r>
            <a:endParaRPr lang="en-US" sz="837" dirty="0"/>
          </a:p>
        </p:txBody>
      </p:sp>
      <p:sp>
        <p:nvSpPr>
          <p:cNvPr id="29" name="Text 22"/>
          <p:cNvSpPr/>
          <p:nvPr/>
        </p:nvSpPr>
        <p:spPr>
          <a:xfrm>
            <a:off x="1958029" y="3571875"/>
            <a:ext cx="21382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Distributing and protecting credentials </a:t>
            </a:r>
            <a:endParaRPr lang="en-US" sz="837" dirty="0"/>
          </a:p>
        </p:txBody>
      </p:sp>
      <p:sp>
        <p:nvSpPr>
          <p:cNvPr id="30" name="Shape 23"/>
          <p:cNvSpPr/>
          <p:nvPr/>
        </p:nvSpPr>
        <p:spPr>
          <a:xfrm>
            <a:off x="285750" y="3950494"/>
            <a:ext cx="4214813" cy="42862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Shape 24"/>
          <p:cNvSpPr/>
          <p:nvPr/>
        </p:nvSpPr>
        <p:spPr>
          <a:xfrm>
            <a:off x="285750" y="3950494"/>
            <a:ext cx="28575" cy="42862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Shape 25"/>
          <p:cNvSpPr/>
          <p:nvPr/>
        </p:nvSpPr>
        <p:spPr>
          <a:xfrm>
            <a:off x="357188" y="4021931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913" y="4107656"/>
            <a:ext cx="114300" cy="114300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750094" y="4086225"/>
            <a:ext cx="15644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Consistent Security Policies</a:t>
            </a:r>
            <a:endParaRPr lang="en-US" sz="837" dirty="0"/>
          </a:p>
        </p:txBody>
      </p:sp>
      <p:sp>
        <p:nvSpPr>
          <p:cNvPr id="35" name="Text 27"/>
          <p:cNvSpPr/>
          <p:nvPr/>
        </p:nvSpPr>
        <p:spPr>
          <a:xfrm>
            <a:off x="2314519" y="4086225"/>
            <a:ext cx="202243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Enforcing across distributed services </a:t>
            </a:r>
            <a:endParaRPr lang="en-US" sz="837" dirty="0"/>
          </a:p>
        </p:txBody>
      </p:sp>
      <p:pic>
        <p:nvPicPr>
          <p:cNvPr id="3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438" y="885825"/>
            <a:ext cx="4214813" cy="2143125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4643438" y="3171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Solutions</a:t>
            </a:r>
            <a:endParaRPr lang="en-US" sz="1350" dirty="0"/>
          </a:p>
        </p:txBody>
      </p:sp>
      <p:sp>
        <p:nvSpPr>
          <p:cNvPr id="38" name="Shape 29"/>
          <p:cNvSpPr/>
          <p:nvPr/>
        </p:nvSpPr>
        <p:spPr>
          <a:xfrm>
            <a:off x="4643438" y="3536156"/>
            <a:ext cx="4214813" cy="485775"/>
          </a:xfrm>
          <a:prstGeom prst="rect">
            <a:avLst/>
          </a:prstGeom>
          <a:solidFill>
            <a:srgbClr val="F0FF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9" name="Shape 30"/>
          <p:cNvSpPr/>
          <p:nvPr/>
        </p:nvSpPr>
        <p:spPr>
          <a:xfrm>
            <a:off x="4643438" y="3536156"/>
            <a:ext cx="28575" cy="485775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0" name="Shape 31"/>
          <p:cNvSpPr/>
          <p:nvPr/>
        </p:nvSpPr>
        <p:spPr>
          <a:xfrm>
            <a:off x="4714875" y="3636169"/>
            <a:ext cx="285750" cy="285750"/>
          </a:xfrm>
          <a:prstGeom prst="ellipse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3456" y="3721894"/>
            <a:ext cx="128588" cy="114300"/>
          </a:xfrm>
          <a:prstGeom prst="rect">
            <a:avLst/>
          </a:prstGeom>
        </p:spPr>
      </p:pic>
      <p:sp>
        <p:nvSpPr>
          <p:cNvPr id="42" name="Text 32"/>
          <p:cNvSpPr/>
          <p:nvPr/>
        </p:nvSpPr>
        <p:spPr>
          <a:xfrm>
            <a:off x="5107781" y="3614738"/>
            <a:ext cx="7234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 Gateway</a:t>
            </a:r>
            <a:endParaRPr lang="en-US" sz="837" dirty="0"/>
          </a:p>
        </p:txBody>
      </p:sp>
      <p:sp>
        <p:nvSpPr>
          <p:cNvPr id="43" name="Text 33"/>
          <p:cNvSpPr/>
          <p:nvPr/>
        </p:nvSpPr>
        <p:spPr>
          <a:xfrm>
            <a:off x="5831198" y="3614738"/>
            <a:ext cx="25238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Centralized authentication, authorization, and </a:t>
            </a:r>
            <a:endParaRPr lang="en-US" sz="837" dirty="0"/>
          </a:p>
        </p:txBody>
      </p:sp>
      <p:sp>
        <p:nvSpPr>
          <p:cNvPr id="44" name="Text 34"/>
          <p:cNvSpPr/>
          <p:nvPr/>
        </p:nvSpPr>
        <p:spPr>
          <a:xfrm>
            <a:off x="5107781" y="3786188"/>
            <a:ext cx="6042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monitoring </a:t>
            </a:r>
            <a:endParaRPr lang="en-US" sz="837" dirty="0"/>
          </a:p>
        </p:txBody>
      </p:sp>
      <p:sp>
        <p:nvSpPr>
          <p:cNvPr id="45" name="Shape 35"/>
          <p:cNvSpPr/>
          <p:nvPr/>
        </p:nvSpPr>
        <p:spPr>
          <a:xfrm>
            <a:off x="4643438" y="4107656"/>
            <a:ext cx="4214813" cy="428625"/>
          </a:xfrm>
          <a:prstGeom prst="rect">
            <a:avLst/>
          </a:prstGeom>
          <a:solidFill>
            <a:srgbClr val="F0FF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6" name="Shape 36"/>
          <p:cNvSpPr/>
          <p:nvPr/>
        </p:nvSpPr>
        <p:spPr>
          <a:xfrm>
            <a:off x="4643438" y="4107656"/>
            <a:ext cx="28575" cy="428625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7" name="Shape 37"/>
          <p:cNvSpPr/>
          <p:nvPr/>
        </p:nvSpPr>
        <p:spPr>
          <a:xfrm>
            <a:off x="4714875" y="4179094"/>
            <a:ext cx="285750" cy="285750"/>
          </a:xfrm>
          <a:prstGeom prst="ellipse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6313" y="4264819"/>
            <a:ext cx="142875" cy="114300"/>
          </a:xfrm>
          <a:prstGeom prst="rect">
            <a:avLst/>
          </a:prstGeom>
        </p:spPr>
      </p:pic>
      <p:sp>
        <p:nvSpPr>
          <p:cNvPr id="49" name="Text 38"/>
          <p:cNvSpPr/>
          <p:nvPr/>
        </p:nvSpPr>
        <p:spPr>
          <a:xfrm>
            <a:off x="5107781" y="4243388"/>
            <a:ext cx="7456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Service Mesh</a:t>
            </a:r>
            <a:endParaRPr lang="en-US" sz="837" dirty="0"/>
          </a:p>
        </p:txBody>
      </p:sp>
      <p:sp>
        <p:nvSpPr>
          <p:cNvPr id="50" name="Text 39"/>
          <p:cNvSpPr/>
          <p:nvPr/>
        </p:nvSpPr>
        <p:spPr>
          <a:xfrm>
            <a:off x="5853382" y="4243388"/>
            <a:ext cx="28343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Secure service-to-service communication with mTLS </a:t>
            </a:r>
            <a:endParaRPr lang="en-US" sz="837" dirty="0"/>
          </a:p>
        </p:txBody>
      </p:sp>
      <p:sp>
        <p:nvSpPr>
          <p:cNvPr id="51" name="Shape 40"/>
          <p:cNvSpPr/>
          <p:nvPr/>
        </p:nvSpPr>
        <p:spPr>
          <a:xfrm>
            <a:off x="4643438" y="4622006"/>
            <a:ext cx="4214813" cy="428625"/>
          </a:xfrm>
          <a:prstGeom prst="rect">
            <a:avLst/>
          </a:prstGeom>
          <a:solidFill>
            <a:srgbClr val="F0FF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2" name="Shape 41"/>
          <p:cNvSpPr/>
          <p:nvPr/>
        </p:nvSpPr>
        <p:spPr>
          <a:xfrm>
            <a:off x="4643438" y="4622006"/>
            <a:ext cx="28575" cy="428625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3" name="Shape 42"/>
          <p:cNvSpPr/>
          <p:nvPr/>
        </p:nvSpPr>
        <p:spPr>
          <a:xfrm>
            <a:off x="4714875" y="4693444"/>
            <a:ext cx="285750" cy="285750"/>
          </a:xfrm>
          <a:prstGeom prst="ellipse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7744" y="4779169"/>
            <a:ext cx="100013" cy="114300"/>
          </a:xfrm>
          <a:prstGeom prst="rect">
            <a:avLst/>
          </a:prstGeom>
        </p:spPr>
      </p:pic>
      <p:sp>
        <p:nvSpPr>
          <p:cNvPr id="55" name="Text 43"/>
          <p:cNvSpPr/>
          <p:nvPr/>
        </p:nvSpPr>
        <p:spPr>
          <a:xfrm>
            <a:off x="5107781" y="4757738"/>
            <a:ext cx="80138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Vault Systems</a:t>
            </a:r>
            <a:endParaRPr lang="en-US" sz="837" dirty="0"/>
          </a:p>
        </p:txBody>
      </p:sp>
      <p:sp>
        <p:nvSpPr>
          <p:cNvPr id="56" name="Text 44"/>
          <p:cNvSpPr/>
          <p:nvPr/>
        </p:nvSpPr>
        <p:spPr>
          <a:xfrm>
            <a:off x="5909165" y="4757738"/>
            <a:ext cx="18281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Centralized secrets management </a:t>
            </a:r>
            <a:endParaRPr lang="en-US" sz="837" dirty="0"/>
          </a:p>
        </p:txBody>
      </p:sp>
      <p:sp>
        <p:nvSpPr>
          <p:cNvPr id="57" name="Shape 45"/>
          <p:cNvSpPr/>
          <p:nvPr/>
        </p:nvSpPr>
        <p:spPr>
          <a:xfrm>
            <a:off x="357187" y="4586288"/>
            <a:ext cx="4214813" cy="428625"/>
          </a:xfrm>
          <a:prstGeom prst="rect">
            <a:avLst/>
          </a:prstGeom>
          <a:solidFill>
            <a:srgbClr val="F0FF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8" name="Shape 46"/>
          <p:cNvSpPr/>
          <p:nvPr/>
        </p:nvSpPr>
        <p:spPr>
          <a:xfrm>
            <a:off x="4643438" y="5136356"/>
            <a:ext cx="28575" cy="428625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9" name="Shape 47"/>
          <p:cNvSpPr/>
          <p:nvPr/>
        </p:nvSpPr>
        <p:spPr>
          <a:xfrm>
            <a:off x="428624" y="4657726"/>
            <a:ext cx="285750" cy="285750"/>
          </a:xfrm>
          <a:prstGeom prst="ellipse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0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207" y="4757738"/>
            <a:ext cx="114300" cy="114300"/>
          </a:xfrm>
          <a:prstGeom prst="rect">
            <a:avLst/>
          </a:prstGeom>
        </p:spPr>
      </p:pic>
      <p:sp>
        <p:nvSpPr>
          <p:cNvPr id="61" name="Text 48"/>
          <p:cNvSpPr/>
          <p:nvPr/>
        </p:nvSpPr>
        <p:spPr>
          <a:xfrm>
            <a:off x="821530" y="4722020"/>
            <a:ext cx="9819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Defense in Depth</a:t>
            </a:r>
            <a:endParaRPr lang="en-US" sz="837" dirty="0"/>
          </a:p>
        </p:txBody>
      </p:sp>
      <p:sp>
        <p:nvSpPr>
          <p:cNvPr id="62" name="Text 49"/>
          <p:cNvSpPr/>
          <p:nvPr/>
        </p:nvSpPr>
        <p:spPr>
          <a:xfrm>
            <a:off x="1803489" y="4722020"/>
            <a:ext cx="23944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Security at network, service, and data levels </a:t>
            </a:r>
            <a:endParaRPr lang="en-US" sz="837" dirty="0"/>
          </a:p>
        </p:txBody>
      </p:sp>
      <p:sp>
        <p:nvSpPr>
          <p:cNvPr id="63" name="Text 50"/>
          <p:cNvSpPr/>
          <p:nvPr/>
        </p:nvSpPr>
        <p:spPr>
          <a:xfrm>
            <a:off x="8870361" y="5622131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13</a:t>
            </a:r>
            <a:endParaRPr lang="en-US" sz="83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751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 Security Architecture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76438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76438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42875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2931" y="1000125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Definition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framework of security controls, policies, and technologies designed to protect data, applications, and infrastructure in cloud environments.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75736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Shared Responsibility Model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57413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85775" y="2130623"/>
            <a:ext cx="36829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Security responsibilities are divided between the cloud 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285750" y="2344936"/>
            <a:ext cx="40492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provider and customer, varying by service model (IaaS, PaaS, 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285750" y="2559248"/>
            <a:ext cx="39834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SaaS). </a:t>
            </a:r>
            <a:endParaRPr lang="en-US" sz="1046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0180" y="4350759"/>
            <a:ext cx="2318439" cy="117886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35781" y="3116848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Design Principles</a:t>
            </a:r>
            <a:endParaRPr lang="en-US" sz="13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318" y="3567695"/>
            <a:ext cx="128588" cy="12858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04946" y="3515910"/>
            <a:ext cx="148763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Zero Trust Architecture</a:t>
            </a:r>
            <a:endParaRPr lang="en-US" sz="942" dirty="0"/>
          </a:p>
        </p:txBody>
      </p:sp>
      <p:sp>
        <p:nvSpPr>
          <p:cNvPr id="18" name="Text 11"/>
          <p:cNvSpPr/>
          <p:nvPr/>
        </p:nvSpPr>
        <p:spPr>
          <a:xfrm>
            <a:off x="1992576" y="3515910"/>
            <a:ext cx="16980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"Never trust, always verify"</a:t>
            </a:r>
            <a:endParaRPr lang="en-US" sz="942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893" y="3789151"/>
            <a:ext cx="128588" cy="12858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504946" y="3773085"/>
            <a:ext cx="110471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Defense in Depth</a:t>
            </a:r>
            <a:endParaRPr lang="en-US" sz="942" dirty="0"/>
          </a:p>
        </p:txBody>
      </p:sp>
      <p:sp>
        <p:nvSpPr>
          <p:cNvPr id="21" name="Text 13"/>
          <p:cNvSpPr/>
          <p:nvPr/>
        </p:nvSpPr>
        <p:spPr>
          <a:xfrm>
            <a:off x="1609660" y="3773085"/>
            <a:ext cx="146011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Multiple security layers</a:t>
            </a:r>
            <a:endParaRPr lang="en-US" sz="942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053478"/>
            <a:ext cx="128588" cy="128588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504946" y="4030260"/>
            <a:ext cx="9428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Least Privilege</a:t>
            </a:r>
            <a:endParaRPr lang="en-US" sz="942" dirty="0"/>
          </a:p>
        </p:txBody>
      </p:sp>
      <p:sp>
        <p:nvSpPr>
          <p:cNvPr id="24" name="Text 15"/>
          <p:cNvSpPr/>
          <p:nvPr/>
        </p:nvSpPr>
        <p:spPr>
          <a:xfrm>
            <a:off x="1447753" y="4030260"/>
            <a:ext cx="136691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Minimal access rights</a:t>
            </a:r>
            <a:endParaRPr lang="en-US" sz="942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310653"/>
            <a:ext cx="128588" cy="128588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504946" y="4287435"/>
            <a:ext cx="7716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Automation</a:t>
            </a:r>
            <a:endParaRPr lang="en-US" sz="942" dirty="0"/>
          </a:p>
        </p:txBody>
      </p:sp>
      <p:sp>
        <p:nvSpPr>
          <p:cNvPr id="27" name="Text 17"/>
          <p:cNvSpPr/>
          <p:nvPr/>
        </p:nvSpPr>
        <p:spPr>
          <a:xfrm>
            <a:off x="1276610" y="4287435"/>
            <a:ext cx="104220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Security as code</a:t>
            </a:r>
            <a:endParaRPr lang="en-US" sz="942" dirty="0"/>
          </a:p>
        </p:txBody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8133" y="3836046"/>
            <a:ext cx="3790514" cy="1721792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5007768" y="96440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Security Components</a:t>
            </a:r>
            <a:endParaRPr lang="en-US" sz="1350" dirty="0"/>
          </a:p>
        </p:txBody>
      </p:sp>
      <p:sp>
        <p:nvSpPr>
          <p:cNvPr id="30" name="Shape 19"/>
          <p:cNvSpPr/>
          <p:nvPr/>
        </p:nvSpPr>
        <p:spPr>
          <a:xfrm>
            <a:off x="4643438" y="1298734"/>
            <a:ext cx="4214813" cy="48577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Shape 20"/>
          <p:cNvSpPr/>
          <p:nvPr/>
        </p:nvSpPr>
        <p:spPr>
          <a:xfrm>
            <a:off x="4643438" y="3493294"/>
            <a:ext cx="28575" cy="48577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Shape 21"/>
          <p:cNvSpPr/>
          <p:nvPr/>
        </p:nvSpPr>
        <p:spPr>
          <a:xfrm>
            <a:off x="4714875" y="3593306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3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6313" y="1484471"/>
            <a:ext cx="142875" cy="114300"/>
          </a:xfrm>
          <a:prstGeom prst="rect">
            <a:avLst/>
          </a:prstGeom>
        </p:spPr>
      </p:pic>
      <p:sp>
        <p:nvSpPr>
          <p:cNvPr id="34" name="Text 22"/>
          <p:cNvSpPr/>
          <p:nvPr/>
        </p:nvSpPr>
        <p:spPr>
          <a:xfrm>
            <a:off x="5107781" y="1377315"/>
            <a:ext cx="22454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Identity and Access Management (IAM)</a:t>
            </a:r>
            <a:endParaRPr lang="en-US" sz="837" dirty="0"/>
          </a:p>
        </p:txBody>
      </p:sp>
      <p:sp>
        <p:nvSpPr>
          <p:cNvPr id="35" name="Text 23"/>
          <p:cNvSpPr/>
          <p:nvPr/>
        </p:nvSpPr>
        <p:spPr>
          <a:xfrm>
            <a:off x="7353207" y="1377315"/>
            <a:ext cx="13681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Controls who can access </a:t>
            </a:r>
            <a:endParaRPr lang="en-US" sz="837" dirty="0"/>
          </a:p>
        </p:txBody>
      </p:sp>
      <p:sp>
        <p:nvSpPr>
          <p:cNvPr id="36" name="Text 24"/>
          <p:cNvSpPr/>
          <p:nvPr/>
        </p:nvSpPr>
        <p:spPr>
          <a:xfrm>
            <a:off x="5107781" y="1548765"/>
            <a:ext cx="81851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resources </a:t>
            </a:r>
            <a:endParaRPr lang="en-US" sz="837" dirty="0"/>
          </a:p>
        </p:txBody>
      </p:sp>
      <p:sp>
        <p:nvSpPr>
          <p:cNvPr id="37" name="Shape 25"/>
          <p:cNvSpPr/>
          <p:nvPr/>
        </p:nvSpPr>
        <p:spPr>
          <a:xfrm>
            <a:off x="4643438" y="1870234"/>
            <a:ext cx="4214813" cy="4286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Shape 26"/>
          <p:cNvSpPr/>
          <p:nvPr/>
        </p:nvSpPr>
        <p:spPr>
          <a:xfrm>
            <a:off x="4643438" y="4064794"/>
            <a:ext cx="28575" cy="4286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9" name="Shape 27"/>
          <p:cNvSpPr/>
          <p:nvPr/>
        </p:nvSpPr>
        <p:spPr>
          <a:xfrm>
            <a:off x="4696727" y="3047197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0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2025" y="3065329"/>
            <a:ext cx="142875" cy="114300"/>
          </a:xfrm>
          <a:prstGeom prst="rect">
            <a:avLst/>
          </a:prstGeom>
        </p:spPr>
      </p:pic>
      <p:sp>
        <p:nvSpPr>
          <p:cNvPr id="41" name="Text 28"/>
          <p:cNvSpPr/>
          <p:nvPr/>
        </p:nvSpPr>
        <p:spPr>
          <a:xfrm>
            <a:off x="5107781" y="2005965"/>
            <a:ext cx="9969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Network Security</a:t>
            </a:r>
            <a:endParaRPr lang="en-US" sz="837" dirty="0"/>
          </a:p>
        </p:txBody>
      </p:sp>
      <p:sp>
        <p:nvSpPr>
          <p:cNvPr id="42" name="Text 29"/>
          <p:cNvSpPr/>
          <p:nvPr/>
        </p:nvSpPr>
        <p:spPr>
          <a:xfrm>
            <a:off x="6104725" y="2005965"/>
            <a:ext cx="259153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VPCs, security groups, firewalls, and encryption </a:t>
            </a:r>
            <a:endParaRPr lang="en-US" sz="837" dirty="0"/>
          </a:p>
        </p:txBody>
      </p:sp>
      <p:sp>
        <p:nvSpPr>
          <p:cNvPr id="43" name="Shape 30"/>
          <p:cNvSpPr/>
          <p:nvPr/>
        </p:nvSpPr>
        <p:spPr>
          <a:xfrm>
            <a:off x="4643438" y="2384584"/>
            <a:ext cx="4214813" cy="4286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4" name="Shape 31"/>
          <p:cNvSpPr/>
          <p:nvPr/>
        </p:nvSpPr>
        <p:spPr>
          <a:xfrm>
            <a:off x="4643438" y="4579144"/>
            <a:ext cx="28575" cy="4286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5" name="Shape 32"/>
          <p:cNvSpPr/>
          <p:nvPr/>
        </p:nvSpPr>
        <p:spPr>
          <a:xfrm>
            <a:off x="4714875" y="245602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6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0600" y="2541746"/>
            <a:ext cx="114300" cy="114300"/>
          </a:xfrm>
          <a:prstGeom prst="rect">
            <a:avLst/>
          </a:prstGeom>
        </p:spPr>
      </p:pic>
      <p:sp>
        <p:nvSpPr>
          <p:cNvPr id="47" name="Text 33"/>
          <p:cNvSpPr/>
          <p:nvPr/>
        </p:nvSpPr>
        <p:spPr>
          <a:xfrm>
            <a:off x="5107781" y="2520315"/>
            <a:ext cx="9003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Protection</a:t>
            </a:r>
            <a:endParaRPr lang="en-US" sz="837" dirty="0"/>
          </a:p>
        </p:txBody>
      </p:sp>
      <p:sp>
        <p:nvSpPr>
          <p:cNvPr id="48" name="Text 34"/>
          <p:cNvSpPr/>
          <p:nvPr/>
        </p:nvSpPr>
        <p:spPr>
          <a:xfrm>
            <a:off x="6008145" y="2520315"/>
            <a:ext cx="27420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Encryption at rest and in transit, key management </a:t>
            </a:r>
            <a:endParaRPr lang="en-US" sz="837" dirty="0"/>
          </a:p>
        </p:txBody>
      </p:sp>
      <p:sp>
        <p:nvSpPr>
          <p:cNvPr id="49" name="Shape 35"/>
          <p:cNvSpPr/>
          <p:nvPr/>
        </p:nvSpPr>
        <p:spPr>
          <a:xfrm>
            <a:off x="4643438" y="2898934"/>
            <a:ext cx="4214813" cy="48577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0" name="Shape 36"/>
          <p:cNvSpPr/>
          <p:nvPr/>
        </p:nvSpPr>
        <p:spPr>
          <a:xfrm>
            <a:off x="4643438" y="5093494"/>
            <a:ext cx="28575" cy="48577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1" name="Shape 37"/>
          <p:cNvSpPr/>
          <p:nvPr/>
        </p:nvSpPr>
        <p:spPr>
          <a:xfrm>
            <a:off x="4714875" y="3530278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2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91259" y="3581983"/>
            <a:ext cx="114300" cy="114300"/>
          </a:xfrm>
          <a:prstGeom prst="rect">
            <a:avLst/>
          </a:prstGeom>
        </p:spPr>
      </p:pic>
      <p:sp>
        <p:nvSpPr>
          <p:cNvPr id="53" name="Text 38"/>
          <p:cNvSpPr/>
          <p:nvPr/>
        </p:nvSpPr>
        <p:spPr>
          <a:xfrm>
            <a:off x="5107781" y="2977515"/>
            <a:ext cx="14773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Monitoring and Detection</a:t>
            </a:r>
            <a:endParaRPr lang="en-US" sz="837" dirty="0"/>
          </a:p>
        </p:txBody>
      </p:sp>
      <p:sp>
        <p:nvSpPr>
          <p:cNvPr id="54" name="Text 39"/>
          <p:cNvSpPr/>
          <p:nvPr/>
        </p:nvSpPr>
        <p:spPr>
          <a:xfrm>
            <a:off x="6585114" y="2977515"/>
            <a:ext cx="21493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Logging, threat detection, and incident </a:t>
            </a:r>
            <a:endParaRPr lang="en-US" sz="837" dirty="0"/>
          </a:p>
        </p:txBody>
      </p:sp>
      <p:sp>
        <p:nvSpPr>
          <p:cNvPr id="55" name="Text 40"/>
          <p:cNvSpPr/>
          <p:nvPr/>
        </p:nvSpPr>
        <p:spPr>
          <a:xfrm>
            <a:off x="5107781" y="3148965"/>
            <a:ext cx="4934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response </a:t>
            </a:r>
            <a:endParaRPr lang="en-US" sz="837" dirty="0"/>
          </a:p>
        </p:txBody>
      </p:sp>
      <p:sp>
        <p:nvSpPr>
          <p:cNvPr id="56" name="Shape 41"/>
          <p:cNvSpPr/>
          <p:nvPr/>
        </p:nvSpPr>
        <p:spPr>
          <a:xfrm>
            <a:off x="4643438" y="3470434"/>
            <a:ext cx="4214813" cy="4286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8" name="Shape 43"/>
          <p:cNvSpPr/>
          <p:nvPr/>
        </p:nvSpPr>
        <p:spPr>
          <a:xfrm>
            <a:off x="4679157" y="1389817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9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4888" y="4717840"/>
            <a:ext cx="85725" cy="114300"/>
          </a:xfrm>
          <a:prstGeom prst="rect">
            <a:avLst/>
          </a:prstGeom>
        </p:spPr>
      </p:pic>
      <p:sp>
        <p:nvSpPr>
          <p:cNvPr id="60" name="Text 44"/>
          <p:cNvSpPr/>
          <p:nvPr/>
        </p:nvSpPr>
        <p:spPr>
          <a:xfrm>
            <a:off x="5107781" y="3606165"/>
            <a:ext cx="16254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Compliance and Governance</a:t>
            </a:r>
            <a:endParaRPr lang="en-US" sz="837" dirty="0"/>
          </a:p>
        </p:txBody>
      </p:sp>
      <p:sp>
        <p:nvSpPr>
          <p:cNvPr id="61" name="Text 45"/>
          <p:cNvSpPr/>
          <p:nvPr/>
        </p:nvSpPr>
        <p:spPr>
          <a:xfrm>
            <a:off x="6733263" y="3606165"/>
            <a:ext cx="17980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Policies, standards, and auditing </a:t>
            </a:r>
            <a:endParaRPr lang="en-US" sz="837" dirty="0"/>
          </a:p>
        </p:txBody>
      </p:sp>
      <p:sp>
        <p:nvSpPr>
          <p:cNvPr id="62" name="Text 46"/>
          <p:cNvSpPr/>
          <p:nvPr/>
        </p:nvSpPr>
        <p:spPr>
          <a:xfrm>
            <a:off x="8870361" y="6465094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14</a:t>
            </a:r>
            <a:endParaRPr lang="en-US" sz="837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202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 Security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76438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76438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4356" y="1000125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Definition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practice of protecting APIs from threats and vulnerabilities through authentication, authorization, encryption, and other security controls.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75736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API Vulnerabilities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121694"/>
            <a:ext cx="4214813" cy="48577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285750" y="2121694"/>
            <a:ext cx="28575" cy="48577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357188" y="2221706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56" y="2307431"/>
            <a:ext cx="100013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0094" y="2200275"/>
            <a:ext cx="13042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Broken Authentication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2054386" y="2200275"/>
            <a:ext cx="17578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Weak or missing authentication 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750094" y="2371725"/>
            <a:ext cx="6774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mechanisms </a:t>
            </a:r>
            <a:endParaRPr lang="en-US" sz="837" dirty="0"/>
          </a:p>
        </p:txBody>
      </p:sp>
      <p:sp>
        <p:nvSpPr>
          <p:cNvPr id="17" name="Shape 12"/>
          <p:cNvSpPr/>
          <p:nvPr/>
        </p:nvSpPr>
        <p:spPr>
          <a:xfrm>
            <a:off x="285750" y="2693194"/>
            <a:ext cx="4214813" cy="42862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285750" y="2693194"/>
            <a:ext cx="28575" cy="42862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357188" y="2764631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13" y="2850356"/>
            <a:ext cx="114300" cy="11430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0094" y="2828925"/>
            <a:ext cx="12317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Broken Authorization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1981805" y="2828925"/>
            <a:ext cx="20518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Improper access control to resources </a:t>
            </a:r>
            <a:endParaRPr lang="en-US" sz="837" dirty="0"/>
          </a:p>
        </p:txBody>
      </p:sp>
      <p:sp>
        <p:nvSpPr>
          <p:cNvPr id="23" name="Shape 17"/>
          <p:cNvSpPr/>
          <p:nvPr/>
        </p:nvSpPr>
        <p:spPr>
          <a:xfrm>
            <a:off x="285750" y="3207544"/>
            <a:ext cx="4214813" cy="42862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8"/>
          <p:cNvSpPr/>
          <p:nvPr/>
        </p:nvSpPr>
        <p:spPr>
          <a:xfrm>
            <a:off x="285750" y="3207544"/>
            <a:ext cx="28575" cy="42862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19"/>
          <p:cNvSpPr/>
          <p:nvPr/>
        </p:nvSpPr>
        <p:spPr>
          <a:xfrm>
            <a:off x="357188" y="3278981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913" y="3364706"/>
            <a:ext cx="114300" cy="11430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50094" y="3343275"/>
            <a:ext cx="9743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Injection Attacks</a:t>
            </a:r>
            <a:endParaRPr lang="en-US" sz="837" dirty="0"/>
          </a:p>
        </p:txBody>
      </p:sp>
      <p:sp>
        <p:nvSpPr>
          <p:cNvPr id="28" name="Text 21"/>
          <p:cNvSpPr/>
          <p:nvPr/>
        </p:nvSpPr>
        <p:spPr>
          <a:xfrm>
            <a:off x="1724406" y="3343275"/>
            <a:ext cx="17929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SQL, NoSQL, command injection </a:t>
            </a:r>
            <a:endParaRPr lang="en-US" sz="837" dirty="0"/>
          </a:p>
        </p:txBody>
      </p:sp>
      <p:sp>
        <p:nvSpPr>
          <p:cNvPr id="29" name="Shape 22"/>
          <p:cNvSpPr/>
          <p:nvPr/>
        </p:nvSpPr>
        <p:spPr>
          <a:xfrm>
            <a:off x="285750" y="3721894"/>
            <a:ext cx="4214813" cy="42862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3"/>
          <p:cNvSpPr/>
          <p:nvPr/>
        </p:nvSpPr>
        <p:spPr>
          <a:xfrm>
            <a:off x="285750" y="3721894"/>
            <a:ext cx="28575" cy="42862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Shape 24"/>
          <p:cNvSpPr/>
          <p:nvPr/>
        </p:nvSpPr>
        <p:spPr>
          <a:xfrm>
            <a:off x="357188" y="3793331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913" y="3879056"/>
            <a:ext cx="114300" cy="114300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750094" y="3857625"/>
            <a:ext cx="138909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Excessive Data Exposure</a:t>
            </a:r>
            <a:endParaRPr lang="en-US" sz="837" dirty="0"/>
          </a:p>
        </p:txBody>
      </p:sp>
      <p:sp>
        <p:nvSpPr>
          <p:cNvPr id="34" name="Text 26"/>
          <p:cNvSpPr/>
          <p:nvPr/>
        </p:nvSpPr>
        <p:spPr>
          <a:xfrm>
            <a:off x="2139190" y="3857625"/>
            <a:ext cx="20704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Returning sensitive data in responses </a:t>
            </a:r>
            <a:endParaRPr lang="en-US" sz="837" dirty="0"/>
          </a:p>
        </p:txBody>
      </p:sp>
      <p:sp>
        <p:nvSpPr>
          <p:cNvPr id="35" name="Shape 27"/>
          <p:cNvSpPr/>
          <p:nvPr/>
        </p:nvSpPr>
        <p:spPr>
          <a:xfrm>
            <a:off x="285750" y="4236244"/>
            <a:ext cx="4214813" cy="42862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Shape 28"/>
          <p:cNvSpPr/>
          <p:nvPr/>
        </p:nvSpPr>
        <p:spPr>
          <a:xfrm>
            <a:off x="285750" y="4236244"/>
            <a:ext cx="28575" cy="42862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Shape 29"/>
          <p:cNvSpPr/>
          <p:nvPr/>
        </p:nvSpPr>
        <p:spPr>
          <a:xfrm>
            <a:off x="357188" y="4307681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769" y="4393406"/>
            <a:ext cx="128588" cy="114300"/>
          </a:xfrm>
          <a:prstGeom prst="rect">
            <a:avLst/>
          </a:prstGeom>
        </p:spPr>
      </p:pic>
      <p:sp>
        <p:nvSpPr>
          <p:cNvPr id="39" name="Text 30"/>
          <p:cNvSpPr/>
          <p:nvPr/>
        </p:nvSpPr>
        <p:spPr>
          <a:xfrm>
            <a:off x="750094" y="4371975"/>
            <a:ext cx="12765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Rate Limiting Absence</a:t>
            </a:r>
            <a:endParaRPr lang="en-US" sz="837" dirty="0"/>
          </a:p>
        </p:txBody>
      </p:sp>
      <p:sp>
        <p:nvSpPr>
          <p:cNvPr id="40" name="Text 31"/>
          <p:cNvSpPr/>
          <p:nvPr/>
        </p:nvSpPr>
        <p:spPr>
          <a:xfrm>
            <a:off x="2026620" y="4371975"/>
            <a:ext cx="197111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No protection against abuse or DoS </a:t>
            </a:r>
            <a:endParaRPr lang="en-US" sz="837" dirty="0"/>
          </a:p>
        </p:txBody>
      </p:sp>
      <p:pic>
        <p:nvPicPr>
          <p:cNvPr id="4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3438" y="885825"/>
            <a:ext cx="4214813" cy="1785938"/>
          </a:xfrm>
          <a:prstGeom prst="rect">
            <a:avLst/>
          </a:prstGeom>
        </p:spPr>
      </p:pic>
      <p:sp>
        <p:nvSpPr>
          <p:cNvPr id="42" name="Text 32"/>
          <p:cNvSpPr/>
          <p:nvPr/>
        </p:nvSpPr>
        <p:spPr>
          <a:xfrm>
            <a:off x="4643438" y="2814638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Controls</a:t>
            </a:r>
            <a:endParaRPr lang="en-US" sz="1350" dirty="0"/>
          </a:p>
        </p:txBody>
      </p:sp>
      <p:sp>
        <p:nvSpPr>
          <p:cNvPr id="43" name="Shape 33"/>
          <p:cNvSpPr/>
          <p:nvPr/>
        </p:nvSpPr>
        <p:spPr>
          <a:xfrm>
            <a:off x="4643438" y="3178969"/>
            <a:ext cx="4214813" cy="485775"/>
          </a:xfrm>
          <a:prstGeom prst="rect">
            <a:avLst/>
          </a:prstGeom>
          <a:solidFill>
            <a:srgbClr val="F0FF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4" name="Shape 34"/>
          <p:cNvSpPr/>
          <p:nvPr/>
        </p:nvSpPr>
        <p:spPr>
          <a:xfrm>
            <a:off x="4643438" y="3178969"/>
            <a:ext cx="28575" cy="485775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5" name="Shape 35"/>
          <p:cNvSpPr/>
          <p:nvPr/>
        </p:nvSpPr>
        <p:spPr>
          <a:xfrm>
            <a:off x="4714875" y="3278981"/>
            <a:ext cx="285750" cy="285750"/>
          </a:xfrm>
          <a:prstGeom prst="ellipse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7744" y="3364706"/>
            <a:ext cx="100013" cy="114300"/>
          </a:xfrm>
          <a:prstGeom prst="rect">
            <a:avLst/>
          </a:prstGeom>
        </p:spPr>
      </p:pic>
      <p:sp>
        <p:nvSpPr>
          <p:cNvPr id="47" name="Text 36"/>
          <p:cNvSpPr/>
          <p:nvPr/>
        </p:nvSpPr>
        <p:spPr>
          <a:xfrm>
            <a:off x="5107781" y="3257550"/>
            <a:ext cx="9201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OAuth 2.0 &amp; JWT</a:t>
            </a:r>
            <a:endParaRPr lang="en-US" sz="837" dirty="0"/>
          </a:p>
        </p:txBody>
      </p:sp>
      <p:sp>
        <p:nvSpPr>
          <p:cNvPr id="48" name="Text 37"/>
          <p:cNvSpPr/>
          <p:nvPr/>
        </p:nvSpPr>
        <p:spPr>
          <a:xfrm>
            <a:off x="6027902" y="3257550"/>
            <a:ext cx="21660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Secure token-based authentication and </a:t>
            </a:r>
            <a:endParaRPr lang="en-US" sz="837" dirty="0"/>
          </a:p>
        </p:txBody>
      </p:sp>
      <p:sp>
        <p:nvSpPr>
          <p:cNvPr id="49" name="Text 38"/>
          <p:cNvSpPr/>
          <p:nvPr/>
        </p:nvSpPr>
        <p:spPr>
          <a:xfrm>
            <a:off x="5107781" y="3429000"/>
            <a:ext cx="7209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authorization </a:t>
            </a:r>
            <a:endParaRPr lang="en-US" sz="837" dirty="0"/>
          </a:p>
        </p:txBody>
      </p:sp>
      <p:sp>
        <p:nvSpPr>
          <p:cNvPr id="50" name="Shape 39"/>
          <p:cNvSpPr/>
          <p:nvPr/>
        </p:nvSpPr>
        <p:spPr>
          <a:xfrm>
            <a:off x="4643438" y="3750469"/>
            <a:ext cx="4214813" cy="485775"/>
          </a:xfrm>
          <a:prstGeom prst="rect">
            <a:avLst/>
          </a:prstGeom>
          <a:solidFill>
            <a:srgbClr val="F0FF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1" name="Shape 40"/>
          <p:cNvSpPr/>
          <p:nvPr/>
        </p:nvSpPr>
        <p:spPr>
          <a:xfrm>
            <a:off x="4643438" y="3750469"/>
            <a:ext cx="28575" cy="485775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2" name="Shape 41"/>
          <p:cNvSpPr/>
          <p:nvPr/>
        </p:nvSpPr>
        <p:spPr>
          <a:xfrm>
            <a:off x="4714875" y="3821906"/>
            <a:ext cx="285750" cy="285750"/>
          </a:xfrm>
          <a:prstGeom prst="ellipse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93456" y="3907631"/>
            <a:ext cx="128588" cy="114300"/>
          </a:xfrm>
          <a:prstGeom prst="rect">
            <a:avLst/>
          </a:prstGeom>
        </p:spPr>
      </p:pic>
      <p:sp>
        <p:nvSpPr>
          <p:cNvPr id="54" name="Text 42"/>
          <p:cNvSpPr/>
          <p:nvPr/>
        </p:nvSpPr>
        <p:spPr>
          <a:xfrm>
            <a:off x="5107781" y="3886200"/>
            <a:ext cx="7234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 Gateway</a:t>
            </a:r>
            <a:endParaRPr lang="en-US" sz="837" dirty="0"/>
          </a:p>
        </p:txBody>
      </p:sp>
      <p:sp>
        <p:nvSpPr>
          <p:cNvPr id="55" name="Text 43"/>
          <p:cNvSpPr/>
          <p:nvPr/>
        </p:nvSpPr>
        <p:spPr>
          <a:xfrm>
            <a:off x="5831198" y="3886200"/>
            <a:ext cx="232830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Authentication, rate limiting, logging, and </a:t>
            </a:r>
            <a:endParaRPr lang="en-US" sz="837" dirty="0"/>
          </a:p>
        </p:txBody>
      </p:sp>
      <p:sp>
        <p:nvSpPr>
          <p:cNvPr id="56" name="Text 44"/>
          <p:cNvSpPr/>
          <p:nvPr/>
        </p:nvSpPr>
        <p:spPr>
          <a:xfrm>
            <a:off x="8159502" y="3886200"/>
            <a:ext cx="6042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monitoring </a:t>
            </a:r>
            <a:endParaRPr lang="en-US" sz="837" dirty="0"/>
          </a:p>
        </p:txBody>
      </p:sp>
      <p:sp>
        <p:nvSpPr>
          <p:cNvPr id="57" name="Shape 45"/>
          <p:cNvSpPr/>
          <p:nvPr/>
        </p:nvSpPr>
        <p:spPr>
          <a:xfrm>
            <a:off x="4643438" y="4264819"/>
            <a:ext cx="4214813" cy="428625"/>
          </a:xfrm>
          <a:prstGeom prst="rect">
            <a:avLst/>
          </a:prstGeom>
          <a:solidFill>
            <a:srgbClr val="F0FF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8" name="Shape 46"/>
          <p:cNvSpPr/>
          <p:nvPr/>
        </p:nvSpPr>
        <p:spPr>
          <a:xfrm>
            <a:off x="4643438" y="4264819"/>
            <a:ext cx="28575" cy="428625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9" name="Shape 47"/>
          <p:cNvSpPr/>
          <p:nvPr/>
        </p:nvSpPr>
        <p:spPr>
          <a:xfrm>
            <a:off x="4714875" y="4336256"/>
            <a:ext cx="285750" cy="285750"/>
          </a:xfrm>
          <a:prstGeom prst="ellipse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0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0600" y="4421981"/>
            <a:ext cx="114300" cy="114300"/>
          </a:xfrm>
          <a:prstGeom prst="rect">
            <a:avLst/>
          </a:prstGeom>
        </p:spPr>
      </p:pic>
      <p:sp>
        <p:nvSpPr>
          <p:cNvPr id="61" name="Text 48"/>
          <p:cNvSpPr/>
          <p:nvPr/>
        </p:nvSpPr>
        <p:spPr>
          <a:xfrm>
            <a:off x="5107781" y="4400550"/>
            <a:ext cx="9288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Input Validation</a:t>
            </a:r>
            <a:endParaRPr lang="en-US" sz="837" dirty="0"/>
          </a:p>
        </p:txBody>
      </p:sp>
      <p:sp>
        <p:nvSpPr>
          <p:cNvPr id="62" name="Text 49"/>
          <p:cNvSpPr/>
          <p:nvPr/>
        </p:nvSpPr>
        <p:spPr>
          <a:xfrm>
            <a:off x="6036608" y="4400550"/>
            <a:ext cx="1922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Schema validation and sanitization </a:t>
            </a:r>
            <a:endParaRPr lang="en-US" sz="837" dirty="0"/>
          </a:p>
        </p:txBody>
      </p:sp>
      <p:sp>
        <p:nvSpPr>
          <p:cNvPr id="63" name="Shape 50"/>
          <p:cNvSpPr/>
          <p:nvPr/>
        </p:nvSpPr>
        <p:spPr>
          <a:xfrm>
            <a:off x="4643438" y="4779169"/>
            <a:ext cx="4214813" cy="428625"/>
          </a:xfrm>
          <a:prstGeom prst="rect">
            <a:avLst/>
          </a:prstGeom>
          <a:solidFill>
            <a:srgbClr val="F0FF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4" name="Shape 51"/>
          <p:cNvSpPr/>
          <p:nvPr/>
        </p:nvSpPr>
        <p:spPr>
          <a:xfrm>
            <a:off x="4643438" y="4779169"/>
            <a:ext cx="28575" cy="428625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5" name="Shape 52"/>
          <p:cNvSpPr/>
          <p:nvPr/>
        </p:nvSpPr>
        <p:spPr>
          <a:xfrm>
            <a:off x="4714875" y="4850606"/>
            <a:ext cx="285750" cy="285750"/>
          </a:xfrm>
          <a:prstGeom prst="ellipse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6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7744" y="4936331"/>
            <a:ext cx="100013" cy="114300"/>
          </a:xfrm>
          <a:prstGeom prst="rect">
            <a:avLst/>
          </a:prstGeom>
        </p:spPr>
      </p:pic>
      <p:sp>
        <p:nvSpPr>
          <p:cNvPr id="67" name="Text 53"/>
          <p:cNvSpPr/>
          <p:nvPr/>
        </p:nvSpPr>
        <p:spPr>
          <a:xfrm>
            <a:off x="5107781" y="4914900"/>
            <a:ext cx="8409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TLS Encryption</a:t>
            </a:r>
            <a:endParaRPr lang="en-US" sz="837" dirty="0"/>
          </a:p>
        </p:txBody>
      </p:sp>
      <p:sp>
        <p:nvSpPr>
          <p:cNvPr id="68" name="Text 54"/>
          <p:cNvSpPr/>
          <p:nvPr/>
        </p:nvSpPr>
        <p:spPr>
          <a:xfrm>
            <a:off x="5948707" y="4914900"/>
            <a:ext cx="12209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Protect data in transit </a:t>
            </a:r>
            <a:endParaRPr lang="en-US" sz="837" dirty="0"/>
          </a:p>
        </p:txBody>
      </p:sp>
      <p:sp>
        <p:nvSpPr>
          <p:cNvPr id="69" name="Shape 55"/>
          <p:cNvSpPr/>
          <p:nvPr/>
        </p:nvSpPr>
        <p:spPr>
          <a:xfrm>
            <a:off x="259287" y="4627364"/>
            <a:ext cx="4214813" cy="485775"/>
          </a:xfrm>
          <a:prstGeom prst="rect">
            <a:avLst/>
          </a:prstGeom>
          <a:solidFill>
            <a:srgbClr val="F0FF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0" name="Shape 56"/>
          <p:cNvSpPr/>
          <p:nvPr/>
        </p:nvSpPr>
        <p:spPr>
          <a:xfrm>
            <a:off x="253469" y="4657725"/>
            <a:ext cx="28575" cy="485775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1" name="Shape 57"/>
          <p:cNvSpPr/>
          <p:nvPr/>
        </p:nvSpPr>
        <p:spPr>
          <a:xfrm>
            <a:off x="304801" y="4707731"/>
            <a:ext cx="285750" cy="285750"/>
          </a:xfrm>
          <a:prstGeom prst="ellipse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2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0737" y="4813101"/>
            <a:ext cx="85725" cy="114300"/>
          </a:xfrm>
          <a:prstGeom prst="rect">
            <a:avLst/>
          </a:prstGeom>
        </p:spPr>
      </p:pic>
      <p:sp>
        <p:nvSpPr>
          <p:cNvPr id="73" name="Text 58"/>
          <p:cNvSpPr/>
          <p:nvPr/>
        </p:nvSpPr>
        <p:spPr>
          <a:xfrm>
            <a:off x="723630" y="4705945"/>
            <a:ext cx="10153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 Specifications</a:t>
            </a:r>
            <a:endParaRPr lang="en-US" sz="837" dirty="0"/>
          </a:p>
        </p:txBody>
      </p:sp>
      <p:sp>
        <p:nvSpPr>
          <p:cNvPr id="74" name="Text 59"/>
          <p:cNvSpPr/>
          <p:nvPr/>
        </p:nvSpPr>
        <p:spPr>
          <a:xfrm>
            <a:off x="1738964" y="4705945"/>
            <a:ext cx="232018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OpenAPI/Swagger for documentation and </a:t>
            </a:r>
            <a:endParaRPr lang="en-US" sz="837" dirty="0"/>
          </a:p>
        </p:txBody>
      </p:sp>
      <p:sp>
        <p:nvSpPr>
          <p:cNvPr id="75" name="Text 60"/>
          <p:cNvSpPr/>
          <p:nvPr/>
        </p:nvSpPr>
        <p:spPr>
          <a:xfrm>
            <a:off x="723630" y="4877395"/>
            <a:ext cx="42097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</a:t>
            </a:r>
            <a:endParaRPr lang="en-US" sz="837" dirty="0"/>
          </a:p>
        </p:txBody>
      </p:sp>
      <p:sp>
        <p:nvSpPr>
          <p:cNvPr id="76" name="Text 61"/>
          <p:cNvSpPr/>
          <p:nvPr/>
        </p:nvSpPr>
        <p:spPr>
          <a:xfrm>
            <a:off x="8870361" y="5836444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</a:t>
            </a:r>
            <a:endParaRPr lang="en-US" sz="837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9" y="-12707"/>
            <a:ext cx="8967526" cy="5142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Input Validation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1276583" cy="213598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213598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4356" y="1000125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Definition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106227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process of verifying that input data meets specified criteria before processing it, helping to prevent injection attacks and other security vulnerabilities.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723830" y="1969145"/>
            <a:ext cx="127658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Validation Strategies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6827205" y="2041243"/>
            <a:ext cx="1276583" cy="10001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285750" y="3750469"/>
            <a:ext cx="28575" cy="10001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6898643" y="2398430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368" y="2484155"/>
            <a:ext cx="114300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291549" y="2119824"/>
            <a:ext cx="582495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Whitelist Validation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1332588" y="4000500"/>
            <a:ext cx="306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7291549" y="2462724"/>
            <a:ext cx="6160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Accept only 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7291549" y="2634174"/>
            <a:ext cx="6676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known good </a:t>
            </a:r>
            <a:endParaRPr lang="en-US" sz="837" dirty="0"/>
          </a:p>
        </p:txBody>
      </p:sp>
      <p:sp>
        <p:nvSpPr>
          <p:cNvPr id="18" name="Text 13"/>
          <p:cNvSpPr/>
          <p:nvPr/>
        </p:nvSpPr>
        <p:spPr>
          <a:xfrm>
            <a:off x="7291549" y="2805624"/>
            <a:ext cx="2823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input </a:t>
            </a:r>
            <a:endParaRPr lang="en-US" sz="837" dirty="0"/>
          </a:p>
        </p:txBody>
      </p:sp>
      <p:sp>
        <p:nvSpPr>
          <p:cNvPr id="19" name="Shape 14"/>
          <p:cNvSpPr/>
          <p:nvPr/>
        </p:nvSpPr>
        <p:spPr>
          <a:xfrm>
            <a:off x="6869391" y="3070816"/>
            <a:ext cx="1276583" cy="117157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6"/>
          <p:cNvSpPr/>
          <p:nvPr/>
        </p:nvSpPr>
        <p:spPr>
          <a:xfrm>
            <a:off x="6940829" y="3428003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554" y="3513728"/>
            <a:ext cx="114300" cy="11430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333735" y="3149397"/>
            <a:ext cx="582495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Blacklist Validation</a:t>
            </a:r>
            <a:endParaRPr lang="en-US" sz="837" dirty="0"/>
          </a:p>
        </p:txBody>
      </p:sp>
      <p:sp>
        <p:nvSpPr>
          <p:cNvPr id="24" name="Text 18"/>
          <p:cNvSpPr/>
          <p:nvPr/>
        </p:nvSpPr>
        <p:spPr>
          <a:xfrm>
            <a:off x="1332588" y="5086350"/>
            <a:ext cx="306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6963167" y="3795823"/>
            <a:ext cx="3553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Reject </a:t>
            </a:r>
            <a:endParaRPr lang="en-US" sz="837" dirty="0"/>
          </a:p>
        </p:txBody>
      </p:sp>
      <p:sp>
        <p:nvSpPr>
          <p:cNvPr id="26" name="Text 20"/>
          <p:cNvSpPr/>
          <p:nvPr/>
        </p:nvSpPr>
        <p:spPr>
          <a:xfrm>
            <a:off x="7333735" y="3492297"/>
            <a:ext cx="714403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known bad </a:t>
            </a:r>
            <a:endParaRPr lang="en-US" sz="837" dirty="0"/>
          </a:p>
        </p:txBody>
      </p:sp>
      <p:sp>
        <p:nvSpPr>
          <p:cNvPr id="27" name="Text 21"/>
          <p:cNvSpPr/>
          <p:nvPr/>
        </p:nvSpPr>
        <p:spPr>
          <a:xfrm>
            <a:off x="7333735" y="3670781"/>
            <a:ext cx="516778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input (less </a:t>
            </a:r>
            <a:endParaRPr lang="en-US" sz="837" dirty="0"/>
          </a:p>
        </p:txBody>
      </p:sp>
      <p:sp>
        <p:nvSpPr>
          <p:cNvPr id="28" name="Text 22"/>
          <p:cNvSpPr/>
          <p:nvPr/>
        </p:nvSpPr>
        <p:spPr>
          <a:xfrm>
            <a:off x="7601207" y="3835197"/>
            <a:ext cx="3884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secure) </a:t>
            </a:r>
            <a:endParaRPr lang="en-US" sz="837" dirty="0"/>
          </a:p>
        </p:txBody>
      </p:sp>
      <p:sp>
        <p:nvSpPr>
          <p:cNvPr id="29" name="Shape 23"/>
          <p:cNvSpPr/>
          <p:nvPr/>
        </p:nvSpPr>
        <p:spPr>
          <a:xfrm>
            <a:off x="5575184" y="2756937"/>
            <a:ext cx="1276583" cy="185737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Shape 25"/>
          <p:cNvSpPr/>
          <p:nvPr/>
        </p:nvSpPr>
        <p:spPr>
          <a:xfrm>
            <a:off x="5646622" y="3457024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6634" y="3542749"/>
            <a:ext cx="85725" cy="11430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6039528" y="2835518"/>
            <a:ext cx="582495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Schema Validation</a:t>
            </a:r>
            <a:endParaRPr lang="en-US" sz="837" dirty="0"/>
          </a:p>
        </p:txBody>
      </p:sp>
      <p:sp>
        <p:nvSpPr>
          <p:cNvPr id="34" name="Text 27"/>
          <p:cNvSpPr/>
          <p:nvPr/>
        </p:nvSpPr>
        <p:spPr>
          <a:xfrm>
            <a:off x="1332588" y="6172200"/>
            <a:ext cx="306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endParaRPr lang="en-US" sz="837" dirty="0"/>
          </a:p>
        </p:txBody>
      </p:sp>
      <p:sp>
        <p:nvSpPr>
          <p:cNvPr id="35" name="Text 28"/>
          <p:cNvSpPr/>
          <p:nvPr/>
        </p:nvSpPr>
        <p:spPr>
          <a:xfrm>
            <a:off x="6039528" y="3178418"/>
            <a:ext cx="4295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Validate </a:t>
            </a:r>
            <a:endParaRPr lang="en-US" sz="837" dirty="0"/>
          </a:p>
        </p:txBody>
      </p:sp>
      <p:sp>
        <p:nvSpPr>
          <p:cNvPr id="36" name="Text 29"/>
          <p:cNvSpPr/>
          <p:nvPr/>
        </p:nvSpPr>
        <p:spPr>
          <a:xfrm>
            <a:off x="6039528" y="3349868"/>
            <a:ext cx="4885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against a </a:t>
            </a:r>
            <a:endParaRPr lang="en-US" sz="837" dirty="0"/>
          </a:p>
        </p:txBody>
      </p:sp>
      <p:sp>
        <p:nvSpPr>
          <p:cNvPr id="37" name="Text 30"/>
          <p:cNvSpPr/>
          <p:nvPr/>
        </p:nvSpPr>
        <p:spPr>
          <a:xfrm>
            <a:off x="6039528" y="3521318"/>
            <a:ext cx="3561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formal </a:t>
            </a:r>
            <a:endParaRPr lang="en-US" sz="837" dirty="0"/>
          </a:p>
        </p:txBody>
      </p:sp>
      <p:sp>
        <p:nvSpPr>
          <p:cNvPr id="38" name="Text 31"/>
          <p:cNvSpPr/>
          <p:nvPr/>
        </p:nvSpPr>
        <p:spPr>
          <a:xfrm>
            <a:off x="6039528" y="3692768"/>
            <a:ext cx="4157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schema </a:t>
            </a:r>
            <a:endParaRPr lang="en-US" sz="837" dirty="0"/>
          </a:p>
        </p:txBody>
      </p:sp>
      <p:sp>
        <p:nvSpPr>
          <p:cNvPr id="39" name="Text 32"/>
          <p:cNvSpPr/>
          <p:nvPr/>
        </p:nvSpPr>
        <p:spPr>
          <a:xfrm>
            <a:off x="6039528" y="3864218"/>
            <a:ext cx="3146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(JSON </a:t>
            </a:r>
            <a:endParaRPr lang="en-US" sz="837" dirty="0"/>
          </a:p>
        </p:txBody>
      </p:sp>
      <p:sp>
        <p:nvSpPr>
          <p:cNvPr id="40" name="Text 33"/>
          <p:cNvSpPr/>
          <p:nvPr/>
        </p:nvSpPr>
        <p:spPr>
          <a:xfrm>
            <a:off x="6039528" y="4035668"/>
            <a:ext cx="48407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Schema, </a:t>
            </a:r>
            <a:endParaRPr lang="en-US" sz="837" dirty="0"/>
          </a:p>
        </p:txBody>
      </p:sp>
      <p:sp>
        <p:nvSpPr>
          <p:cNvPr id="41" name="Text 34"/>
          <p:cNvSpPr/>
          <p:nvPr/>
        </p:nvSpPr>
        <p:spPr>
          <a:xfrm>
            <a:off x="6523601" y="4035668"/>
            <a:ext cx="23055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XML </a:t>
            </a:r>
            <a:endParaRPr lang="en-US" sz="837" dirty="0"/>
          </a:p>
        </p:txBody>
      </p:sp>
      <p:sp>
        <p:nvSpPr>
          <p:cNvPr id="42" name="Text 35"/>
          <p:cNvSpPr/>
          <p:nvPr/>
        </p:nvSpPr>
        <p:spPr>
          <a:xfrm>
            <a:off x="6039528" y="4207118"/>
            <a:ext cx="4580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Schema) </a:t>
            </a:r>
            <a:endParaRPr lang="en-US" sz="837" dirty="0"/>
          </a:p>
        </p:txBody>
      </p:sp>
      <p:sp>
        <p:nvSpPr>
          <p:cNvPr id="43" name="Shape 36"/>
          <p:cNvSpPr/>
          <p:nvPr/>
        </p:nvSpPr>
        <p:spPr>
          <a:xfrm>
            <a:off x="4189525" y="3712671"/>
            <a:ext cx="1276583" cy="117157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4" name="Shape 37"/>
          <p:cNvSpPr/>
          <p:nvPr/>
        </p:nvSpPr>
        <p:spPr>
          <a:xfrm>
            <a:off x="285750" y="7693819"/>
            <a:ext cx="28575" cy="117157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5" name="Shape 38"/>
          <p:cNvSpPr/>
          <p:nvPr/>
        </p:nvSpPr>
        <p:spPr>
          <a:xfrm>
            <a:off x="4260963" y="4155583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2400" y="4241308"/>
            <a:ext cx="142875" cy="114300"/>
          </a:xfrm>
          <a:prstGeom prst="rect">
            <a:avLst/>
          </a:prstGeom>
        </p:spPr>
      </p:pic>
      <p:sp>
        <p:nvSpPr>
          <p:cNvPr id="47" name="Text 39"/>
          <p:cNvSpPr/>
          <p:nvPr/>
        </p:nvSpPr>
        <p:spPr>
          <a:xfrm>
            <a:off x="4653869" y="3791252"/>
            <a:ext cx="527382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 Checking</a:t>
            </a:r>
            <a:endParaRPr lang="en-US" sz="837" dirty="0"/>
          </a:p>
        </p:txBody>
      </p:sp>
      <p:sp>
        <p:nvSpPr>
          <p:cNvPr id="48" name="Text 40"/>
          <p:cNvSpPr/>
          <p:nvPr/>
        </p:nvSpPr>
        <p:spPr>
          <a:xfrm>
            <a:off x="1277476" y="7943850"/>
            <a:ext cx="306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endParaRPr lang="en-US" sz="837" dirty="0"/>
          </a:p>
        </p:txBody>
      </p:sp>
      <p:sp>
        <p:nvSpPr>
          <p:cNvPr id="49" name="Text 41"/>
          <p:cNvSpPr/>
          <p:nvPr/>
        </p:nvSpPr>
        <p:spPr>
          <a:xfrm>
            <a:off x="4653869" y="4134152"/>
            <a:ext cx="68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Ensure input </a:t>
            </a:r>
            <a:endParaRPr lang="en-US" sz="837" dirty="0"/>
          </a:p>
        </p:txBody>
      </p:sp>
      <p:sp>
        <p:nvSpPr>
          <p:cNvPr id="50" name="Text 42"/>
          <p:cNvSpPr/>
          <p:nvPr/>
        </p:nvSpPr>
        <p:spPr>
          <a:xfrm>
            <a:off x="4653869" y="4305602"/>
            <a:ext cx="4569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matches </a:t>
            </a:r>
            <a:endParaRPr lang="en-US" sz="837" dirty="0"/>
          </a:p>
        </p:txBody>
      </p:sp>
      <p:sp>
        <p:nvSpPr>
          <p:cNvPr id="51" name="Text 43"/>
          <p:cNvSpPr/>
          <p:nvPr/>
        </p:nvSpPr>
        <p:spPr>
          <a:xfrm>
            <a:off x="4653869" y="4477052"/>
            <a:ext cx="4883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</a:t>
            </a:r>
            <a:endParaRPr lang="en-US" sz="837" dirty="0"/>
          </a:p>
        </p:txBody>
      </p:sp>
      <p:sp>
        <p:nvSpPr>
          <p:cNvPr id="52" name="Text 44"/>
          <p:cNvSpPr/>
          <p:nvPr/>
        </p:nvSpPr>
        <p:spPr>
          <a:xfrm>
            <a:off x="4653869" y="4648502"/>
            <a:ext cx="5586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types </a:t>
            </a:r>
            <a:endParaRPr lang="en-US" sz="837" dirty="0"/>
          </a:p>
        </p:txBody>
      </p:sp>
      <p:sp>
        <p:nvSpPr>
          <p:cNvPr id="53" name="Shape 45"/>
          <p:cNvSpPr/>
          <p:nvPr/>
        </p:nvSpPr>
        <p:spPr>
          <a:xfrm>
            <a:off x="285750" y="8951119"/>
            <a:ext cx="1276583" cy="117157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4" name="Shape 46"/>
          <p:cNvSpPr/>
          <p:nvPr/>
        </p:nvSpPr>
        <p:spPr>
          <a:xfrm>
            <a:off x="285750" y="8951119"/>
            <a:ext cx="28575" cy="117157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5" name="Shape 47"/>
          <p:cNvSpPr/>
          <p:nvPr/>
        </p:nvSpPr>
        <p:spPr>
          <a:xfrm>
            <a:off x="357188" y="973693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913" y="9822656"/>
            <a:ext cx="114300" cy="114300"/>
          </a:xfrm>
          <a:prstGeom prst="rect">
            <a:avLst/>
          </a:prstGeom>
        </p:spPr>
      </p:pic>
      <p:sp>
        <p:nvSpPr>
          <p:cNvPr id="57" name="Text 48"/>
          <p:cNvSpPr/>
          <p:nvPr/>
        </p:nvSpPr>
        <p:spPr>
          <a:xfrm>
            <a:off x="750094" y="9372600"/>
            <a:ext cx="6815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Sanitization</a:t>
            </a:r>
            <a:endParaRPr lang="en-US" sz="837" dirty="0"/>
          </a:p>
        </p:txBody>
      </p:sp>
      <p:sp>
        <p:nvSpPr>
          <p:cNvPr id="58" name="Text 49"/>
          <p:cNvSpPr/>
          <p:nvPr/>
        </p:nvSpPr>
        <p:spPr>
          <a:xfrm>
            <a:off x="1431680" y="9372600"/>
            <a:ext cx="306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endParaRPr lang="en-US" sz="837" dirty="0"/>
          </a:p>
        </p:txBody>
      </p:sp>
      <p:sp>
        <p:nvSpPr>
          <p:cNvPr id="59" name="Text 50"/>
          <p:cNvSpPr/>
          <p:nvPr/>
        </p:nvSpPr>
        <p:spPr>
          <a:xfrm>
            <a:off x="750094" y="9544050"/>
            <a:ext cx="4470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Clean or </a:t>
            </a:r>
            <a:endParaRPr lang="en-US" sz="837" dirty="0"/>
          </a:p>
        </p:txBody>
      </p:sp>
      <p:sp>
        <p:nvSpPr>
          <p:cNvPr id="60" name="Text 51"/>
          <p:cNvSpPr/>
          <p:nvPr/>
        </p:nvSpPr>
        <p:spPr>
          <a:xfrm>
            <a:off x="750094" y="9715500"/>
            <a:ext cx="538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 </a:t>
            </a:r>
            <a:endParaRPr lang="en-US" sz="837" dirty="0"/>
          </a:p>
        </p:txBody>
      </p:sp>
      <p:sp>
        <p:nvSpPr>
          <p:cNvPr id="61" name="Text 52"/>
          <p:cNvSpPr/>
          <p:nvPr/>
        </p:nvSpPr>
        <p:spPr>
          <a:xfrm>
            <a:off x="750094" y="9886950"/>
            <a:ext cx="5679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potentially </a:t>
            </a:r>
            <a:endParaRPr lang="en-US" sz="837" dirty="0"/>
          </a:p>
        </p:txBody>
      </p:sp>
      <p:sp>
        <p:nvSpPr>
          <p:cNvPr id="62" name="Text 53"/>
          <p:cNvSpPr/>
          <p:nvPr/>
        </p:nvSpPr>
        <p:spPr>
          <a:xfrm>
            <a:off x="750094" y="10058400"/>
            <a:ext cx="5792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dangerous </a:t>
            </a:r>
            <a:endParaRPr lang="en-US" sz="837" dirty="0"/>
          </a:p>
        </p:txBody>
      </p:sp>
      <p:sp>
        <p:nvSpPr>
          <p:cNvPr id="63" name="Text 54"/>
          <p:cNvSpPr/>
          <p:nvPr/>
        </p:nvSpPr>
        <p:spPr>
          <a:xfrm>
            <a:off x="750094" y="10229850"/>
            <a:ext cx="2823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input </a:t>
            </a:r>
            <a:endParaRPr lang="en-US" sz="837" dirty="0"/>
          </a:p>
        </p:txBody>
      </p:sp>
      <p:pic>
        <p:nvPicPr>
          <p:cNvPr id="64" name="Image 7" descr="preencoded.png"/>
          <p:cNvPicPr>
            <a:picLocks noChangeAspect="1"/>
          </p:cNvPicPr>
          <p:nvPr/>
        </p:nvPicPr>
        <p:blipFill>
          <a:blip r:embed="rId10"/>
          <a:srcRect l="22317" r="23175"/>
          <a:stretch>
            <a:fillRect/>
          </a:stretch>
        </p:blipFill>
        <p:spPr>
          <a:xfrm>
            <a:off x="6447637" y="107156"/>
            <a:ext cx="2510375" cy="1785938"/>
          </a:xfrm>
          <a:prstGeom prst="rect">
            <a:avLst/>
          </a:prstGeom>
        </p:spPr>
      </p:pic>
      <p:sp>
        <p:nvSpPr>
          <p:cNvPr id="65" name="Text 55"/>
          <p:cNvSpPr/>
          <p:nvPr/>
        </p:nvSpPr>
        <p:spPr>
          <a:xfrm>
            <a:off x="2761759" y="642358"/>
            <a:ext cx="3895086" cy="207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Examples</a:t>
            </a:r>
            <a:endParaRPr lang="en-US" sz="1350" dirty="0"/>
          </a:p>
        </p:txBody>
      </p:sp>
      <p:sp>
        <p:nvSpPr>
          <p:cNvPr id="66" name="Shape 56"/>
          <p:cNvSpPr/>
          <p:nvPr/>
        </p:nvSpPr>
        <p:spPr>
          <a:xfrm>
            <a:off x="1998621" y="902696"/>
            <a:ext cx="3623890" cy="1321594"/>
          </a:xfrm>
          <a:prstGeom prst="rect">
            <a:avLst/>
          </a:prstGeom>
          <a:solidFill>
            <a:srgbClr val="DC3545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7" name="Shape 57"/>
          <p:cNvSpPr/>
          <p:nvPr/>
        </p:nvSpPr>
        <p:spPr>
          <a:xfrm>
            <a:off x="1941471" y="925880"/>
            <a:ext cx="28575" cy="1321594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9364" y="931271"/>
            <a:ext cx="114300" cy="114300"/>
          </a:xfrm>
          <a:prstGeom prst="rect">
            <a:avLst/>
          </a:prstGeom>
        </p:spPr>
      </p:pic>
      <p:sp>
        <p:nvSpPr>
          <p:cNvPr id="69" name="Text 58"/>
          <p:cNvSpPr/>
          <p:nvPr/>
        </p:nvSpPr>
        <p:spPr>
          <a:xfrm>
            <a:off x="2210814" y="902696"/>
            <a:ext cx="10714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Insecure Approach </a:t>
            </a:r>
            <a:endParaRPr lang="en-US" sz="837" dirty="0"/>
          </a:p>
        </p:txBody>
      </p:sp>
      <p:sp>
        <p:nvSpPr>
          <p:cNvPr id="70" name="Shape 59"/>
          <p:cNvSpPr/>
          <p:nvPr/>
        </p:nvSpPr>
        <p:spPr>
          <a:xfrm>
            <a:off x="1998621" y="1109049"/>
            <a:ext cx="3595315" cy="685800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1" name="Text 60"/>
          <p:cNvSpPr/>
          <p:nvPr/>
        </p:nvSpPr>
        <p:spPr>
          <a:xfrm>
            <a:off x="2096514" y="1202404"/>
            <a:ext cx="348101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// No validation</a:t>
            </a:r>
            <a:endParaRPr lang="en-US" sz="732" dirty="0"/>
          </a:p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function processInput(input) {</a:t>
            </a:r>
            <a:endParaRPr lang="en-US" sz="732" dirty="0"/>
          </a:p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executeQuery("SELECT * FROM users WHERE id = " + input);</a:t>
            </a:r>
            <a:endParaRPr lang="en-US" sz="732" dirty="0"/>
          </a:p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732" dirty="0"/>
          </a:p>
        </p:txBody>
      </p:sp>
      <p:sp>
        <p:nvSpPr>
          <p:cNvPr id="72" name="Shape 61"/>
          <p:cNvSpPr/>
          <p:nvPr/>
        </p:nvSpPr>
        <p:spPr>
          <a:xfrm>
            <a:off x="1952168" y="2325117"/>
            <a:ext cx="3623890" cy="1321594"/>
          </a:xfrm>
          <a:prstGeom prst="rect">
            <a:avLst/>
          </a:prstGeom>
          <a:solidFill>
            <a:srgbClr val="28A745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3" name="Shape 62"/>
          <p:cNvSpPr/>
          <p:nvPr/>
        </p:nvSpPr>
        <p:spPr>
          <a:xfrm>
            <a:off x="1909305" y="2361009"/>
            <a:ext cx="28575" cy="1321594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2168" y="2353692"/>
            <a:ext cx="114300" cy="114300"/>
          </a:xfrm>
          <a:prstGeom prst="rect">
            <a:avLst/>
          </a:prstGeom>
        </p:spPr>
      </p:pic>
      <p:sp>
        <p:nvSpPr>
          <p:cNvPr id="75" name="Text 63"/>
          <p:cNvSpPr/>
          <p:nvPr/>
        </p:nvSpPr>
        <p:spPr>
          <a:xfrm>
            <a:off x="2123618" y="2325117"/>
            <a:ext cx="95807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Secure Approach </a:t>
            </a:r>
            <a:endParaRPr lang="en-US" sz="837" dirty="0"/>
          </a:p>
        </p:txBody>
      </p:sp>
      <p:sp>
        <p:nvSpPr>
          <p:cNvPr id="76" name="Shape 64"/>
          <p:cNvSpPr/>
          <p:nvPr/>
        </p:nvSpPr>
        <p:spPr>
          <a:xfrm>
            <a:off x="1952167" y="2552188"/>
            <a:ext cx="3595315" cy="111442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77" name="Text 65"/>
          <p:cNvSpPr/>
          <p:nvPr/>
        </p:nvSpPr>
        <p:spPr>
          <a:xfrm>
            <a:off x="2009318" y="2603723"/>
            <a:ext cx="3481015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// With validation</a:t>
            </a:r>
            <a:endParaRPr lang="en-US" sz="732" dirty="0"/>
          </a:p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function processInput(input) {</a:t>
            </a:r>
            <a:endParaRPr lang="en-US" sz="732" dirty="0"/>
          </a:p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if (!/^\d+$/.test(input)) {</a:t>
            </a:r>
            <a:endParaRPr lang="en-US" sz="732" dirty="0"/>
          </a:p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throw new Error("Invalid input");</a:t>
            </a:r>
            <a:endParaRPr lang="en-US" sz="732" dirty="0"/>
          </a:p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}</a:t>
            </a:r>
            <a:endParaRPr lang="en-US" sz="732" dirty="0"/>
          </a:p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executeQuery("SELECT * FROM users WHERE id = " + input);</a:t>
            </a:r>
            <a:endParaRPr lang="en-US" sz="732" dirty="0"/>
          </a:p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732" dirty="0"/>
          </a:p>
        </p:txBody>
      </p:sp>
      <p:sp>
        <p:nvSpPr>
          <p:cNvPr id="78" name="Text 66"/>
          <p:cNvSpPr/>
          <p:nvPr/>
        </p:nvSpPr>
        <p:spPr>
          <a:xfrm>
            <a:off x="660053" y="3508920"/>
            <a:ext cx="1945798" cy="207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Principles</a:t>
            </a:r>
            <a:endParaRPr lang="en-US" sz="1350" dirty="0"/>
          </a:p>
        </p:txBody>
      </p:sp>
      <p:pic>
        <p:nvPicPr>
          <p:cNvPr id="79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9584" y="3862709"/>
            <a:ext cx="128588" cy="128588"/>
          </a:xfrm>
          <a:prstGeom prst="rect">
            <a:avLst/>
          </a:prstGeom>
        </p:spPr>
      </p:pic>
      <p:sp>
        <p:nvSpPr>
          <p:cNvPr id="80" name="Text 67"/>
          <p:cNvSpPr/>
          <p:nvPr/>
        </p:nvSpPr>
        <p:spPr>
          <a:xfrm>
            <a:off x="825321" y="3839492"/>
            <a:ext cx="3232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Validate on server-side (client-side is easily bypassed)</a:t>
            </a:r>
            <a:endParaRPr lang="en-US" sz="942" dirty="0"/>
          </a:p>
        </p:txBody>
      </p:sp>
      <p:pic>
        <p:nvPicPr>
          <p:cNvPr id="81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9584" y="4119884"/>
            <a:ext cx="128588" cy="128588"/>
          </a:xfrm>
          <a:prstGeom prst="rect">
            <a:avLst/>
          </a:prstGeom>
        </p:spPr>
      </p:pic>
      <p:sp>
        <p:nvSpPr>
          <p:cNvPr id="82" name="Text 68"/>
          <p:cNvSpPr/>
          <p:nvPr/>
        </p:nvSpPr>
        <p:spPr>
          <a:xfrm>
            <a:off x="825321" y="4096667"/>
            <a:ext cx="29345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Validate all input sources (forms, APIs, files, etc.)</a:t>
            </a:r>
            <a:endParaRPr lang="en-US" sz="942" dirty="0"/>
          </a:p>
        </p:txBody>
      </p:sp>
      <p:pic>
        <p:nvPicPr>
          <p:cNvPr id="83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574" y="4355608"/>
            <a:ext cx="128588" cy="128588"/>
          </a:xfrm>
          <a:prstGeom prst="rect">
            <a:avLst/>
          </a:prstGeom>
        </p:spPr>
      </p:pic>
      <p:sp>
        <p:nvSpPr>
          <p:cNvPr id="84" name="Text 69"/>
          <p:cNvSpPr/>
          <p:nvPr/>
        </p:nvSpPr>
        <p:spPr>
          <a:xfrm>
            <a:off x="825321" y="4353842"/>
            <a:ext cx="26478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Validate for length, format, range, and type</a:t>
            </a:r>
            <a:endParaRPr lang="en-US" sz="942" dirty="0"/>
          </a:p>
        </p:txBody>
      </p:sp>
      <p:pic>
        <p:nvPicPr>
          <p:cNvPr id="8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8965" y="4756728"/>
            <a:ext cx="128588" cy="128588"/>
          </a:xfrm>
          <a:prstGeom prst="rect">
            <a:avLst/>
          </a:prstGeom>
        </p:spPr>
      </p:pic>
      <p:sp>
        <p:nvSpPr>
          <p:cNvPr id="86" name="Text 70"/>
          <p:cNvSpPr/>
          <p:nvPr/>
        </p:nvSpPr>
        <p:spPr>
          <a:xfrm>
            <a:off x="825321" y="4611017"/>
            <a:ext cx="203825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Fail securely when validation fails</a:t>
            </a:r>
            <a:endParaRPr lang="en-US" sz="942" dirty="0"/>
          </a:p>
        </p:txBody>
      </p:sp>
      <p:sp>
        <p:nvSpPr>
          <p:cNvPr id="87" name="Text 71"/>
          <p:cNvSpPr/>
          <p:nvPr/>
        </p:nvSpPr>
        <p:spPr>
          <a:xfrm>
            <a:off x="8870361" y="10522744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16</a:t>
            </a:r>
            <a:endParaRPr lang="en-US" sz="837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B94F9-10C9-0A8B-8919-C89720DF3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" y="0"/>
            <a:ext cx="8917981" cy="496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3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49030"/>
            <a:ext cx="8870361" cy="60925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Authentication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76438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76438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42875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2931" y="1000125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Definition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process of verifying the identity of a user, system, or entity through secure mechanisms that protect against unauthorized access.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75736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Authentication Factors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57413"/>
            <a:ext cx="128588" cy="1285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4946" y="2134195"/>
            <a:ext cx="13535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Something you know</a:t>
            </a:r>
            <a:endParaRPr lang="en-US" sz="942" dirty="0"/>
          </a:p>
        </p:txBody>
      </p:sp>
      <p:sp>
        <p:nvSpPr>
          <p:cNvPr id="12" name="Text 7"/>
          <p:cNvSpPr/>
          <p:nvPr/>
        </p:nvSpPr>
        <p:spPr>
          <a:xfrm>
            <a:off x="1858463" y="2134195"/>
            <a:ext cx="22257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Passwords, PINs, security questions</a:t>
            </a:r>
            <a:endParaRPr lang="en-US" sz="942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414588"/>
            <a:ext cx="96441" cy="12858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72799" y="2391370"/>
            <a:ext cx="131352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Something you have</a:t>
            </a:r>
            <a:endParaRPr lang="en-US" sz="942" dirty="0"/>
          </a:p>
        </p:txBody>
      </p:sp>
      <p:sp>
        <p:nvSpPr>
          <p:cNvPr id="15" name="Text 9"/>
          <p:cNvSpPr/>
          <p:nvPr/>
        </p:nvSpPr>
        <p:spPr>
          <a:xfrm>
            <a:off x="1786328" y="2391370"/>
            <a:ext cx="22113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Mobile devices, smart cards, tokens</a:t>
            </a:r>
            <a:endParaRPr lang="en-US" sz="942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671763"/>
            <a:ext cx="128588" cy="12858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04946" y="2648545"/>
            <a:ext cx="12117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Something you are</a:t>
            </a:r>
            <a:endParaRPr lang="en-US" sz="942" dirty="0"/>
          </a:p>
        </p:txBody>
      </p:sp>
      <p:sp>
        <p:nvSpPr>
          <p:cNvPr id="18" name="Text 11"/>
          <p:cNvSpPr/>
          <p:nvPr/>
        </p:nvSpPr>
        <p:spPr>
          <a:xfrm>
            <a:off x="1716649" y="2648545"/>
            <a:ext cx="217158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Biometrics (fingerprint, face, voice)</a:t>
            </a:r>
            <a:endParaRPr lang="en-US" sz="942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2928938"/>
            <a:ext cx="96441" cy="12858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72799" y="2905720"/>
            <a:ext cx="12660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Somewhere you are</a:t>
            </a:r>
            <a:endParaRPr lang="en-US" sz="942" dirty="0"/>
          </a:p>
        </p:txBody>
      </p:sp>
      <p:sp>
        <p:nvSpPr>
          <p:cNvPr id="21" name="Text 13"/>
          <p:cNvSpPr/>
          <p:nvPr/>
        </p:nvSpPr>
        <p:spPr>
          <a:xfrm>
            <a:off x="1738889" y="2905720"/>
            <a:ext cx="190286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Location-based authentication</a:t>
            </a:r>
            <a:endParaRPr lang="en-US" sz="942" dirty="0"/>
          </a:p>
        </p:txBody>
      </p:sp>
      <p:sp>
        <p:nvSpPr>
          <p:cNvPr id="22" name="Text 14"/>
          <p:cNvSpPr/>
          <p:nvPr/>
        </p:nvSpPr>
        <p:spPr>
          <a:xfrm>
            <a:off x="285750" y="3093244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Pitfalls</a:t>
            </a:r>
            <a:endParaRPr lang="en-US" sz="1350" dirty="0"/>
          </a:p>
        </p:txBody>
      </p:sp>
      <p:sp>
        <p:nvSpPr>
          <p:cNvPr id="23" name="Shape 15"/>
          <p:cNvSpPr/>
          <p:nvPr/>
        </p:nvSpPr>
        <p:spPr>
          <a:xfrm>
            <a:off x="285750" y="3457575"/>
            <a:ext cx="4214813" cy="42862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6"/>
          <p:cNvSpPr/>
          <p:nvPr/>
        </p:nvSpPr>
        <p:spPr>
          <a:xfrm>
            <a:off x="285750" y="3457575"/>
            <a:ext cx="28575" cy="42862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17"/>
          <p:cNvSpPr/>
          <p:nvPr/>
        </p:nvSpPr>
        <p:spPr>
          <a:xfrm>
            <a:off x="357188" y="3529013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56" y="3614738"/>
            <a:ext cx="100013" cy="114300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750094" y="3593306"/>
            <a:ext cx="13503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Weak Password Policies</a:t>
            </a:r>
            <a:endParaRPr lang="en-US" sz="837" dirty="0"/>
          </a:p>
        </p:txBody>
      </p:sp>
      <p:sp>
        <p:nvSpPr>
          <p:cNvPr id="28" name="Text 19"/>
          <p:cNvSpPr/>
          <p:nvPr/>
        </p:nvSpPr>
        <p:spPr>
          <a:xfrm>
            <a:off x="2100458" y="3593306"/>
            <a:ext cx="20450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Allowing simple, common passwords </a:t>
            </a:r>
            <a:endParaRPr lang="en-US" sz="837" dirty="0"/>
          </a:p>
        </p:txBody>
      </p:sp>
      <p:sp>
        <p:nvSpPr>
          <p:cNvPr id="29" name="Shape 20"/>
          <p:cNvSpPr/>
          <p:nvPr/>
        </p:nvSpPr>
        <p:spPr>
          <a:xfrm>
            <a:off x="285750" y="3971925"/>
            <a:ext cx="4214813" cy="48577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1"/>
          <p:cNvSpPr/>
          <p:nvPr/>
        </p:nvSpPr>
        <p:spPr>
          <a:xfrm>
            <a:off x="285750" y="3971925"/>
            <a:ext cx="28575" cy="48577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Shape 22"/>
          <p:cNvSpPr/>
          <p:nvPr/>
        </p:nvSpPr>
        <p:spPr>
          <a:xfrm>
            <a:off x="357188" y="4043363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056" y="4129088"/>
            <a:ext cx="100013" cy="114300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750094" y="4107656"/>
            <a:ext cx="10649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Credential Storage</a:t>
            </a:r>
            <a:endParaRPr lang="en-US" sz="837" dirty="0"/>
          </a:p>
        </p:txBody>
      </p:sp>
      <p:sp>
        <p:nvSpPr>
          <p:cNvPr id="34" name="Text 24"/>
          <p:cNvSpPr/>
          <p:nvPr/>
        </p:nvSpPr>
        <p:spPr>
          <a:xfrm>
            <a:off x="1815043" y="4107656"/>
            <a:ext cx="21674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Storing passwords in plaintext or weak </a:t>
            </a:r>
            <a:endParaRPr lang="en-US" sz="837" dirty="0"/>
          </a:p>
        </p:txBody>
      </p:sp>
      <p:sp>
        <p:nvSpPr>
          <p:cNvPr id="35" name="Text 25"/>
          <p:cNvSpPr/>
          <p:nvPr/>
        </p:nvSpPr>
        <p:spPr>
          <a:xfrm>
            <a:off x="3982529" y="4107656"/>
            <a:ext cx="4305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hashing </a:t>
            </a:r>
            <a:endParaRPr lang="en-US" sz="837" dirty="0"/>
          </a:p>
        </p:txBody>
      </p:sp>
      <p:sp>
        <p:nvSpPr>
          <p:cNvPr id="36" name="Shape 26"/>
          <p:cNvSpPr/>
          <p:nvPr/>
        </p:nvSpPr>
        <p:spPr>
          <a:xfrm>
            <a:off x="285750" y="4486275"/>
            <a:ext cx="4214813" cy="42862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Shape 27"/>
          <p:cNvSpPr/>
          <p:nvPr/>
        </p:nvSpPr>
        <p:spPr>
          <a:xfrm>
            <a:off x="285750" y="4486275"/>
            <a:ext cx="28575" cy="42862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Shape 28"/>
          <p:cNvSpPr/>
          <p:nvPr/>
        </p:nvSpPr>
        <p:spPr>
          <a:xfrm>
            <a:off x="357188" y="4557713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9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913" y="4643438"/>
            <a:ext cx="114300" cy="114300"/>
          </a:xfrm>
          <a:prstGeom prst="rect">
            <a:avLst/>
          </a:prstGeom>
        </p:spPr>
      </p:pic>
      <p:sp>
        <p:nvSpPr>
          <p:cNvPr id="40" name="Text 29"/>
          <p:cNvSpPr/>
          <p:nvPr/>
        </p:nvSpPr>
        <p:spPr>
          <a:xfrm>
            <a:off x="750094" y="4622006"/>
            <a:ext cx="14257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Brute Force Vulnerability</a:t>
            </a:r>
            <a:endParaRPr lang="en-US" sz="837" dirty="0"/>
          </a:p>
        </p:txBody>
      </p:sp>
      <p:sp>
        <p:nvSpPr>
          <p:cNvPr id="41" name="Text 30"/>
          <p:cNvSpPr/>
          <p:nvPr/>
        </p:nvSpPr>
        <p:spPr>
          <a:xfrm>
            <a:off x="2175886" y="4622006"/>
            <a:ext cx="19242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No rate limiting or account lockout </a:t>
            </a:r>
            <a:endParaRPr lang="en-US" sz="837" dirty="0"/>
          </a:p>
        </p:txBody>
      </p:sp>
      <p:pic>
        <p:nvPicPr>
          <p:cNvPr id="4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2012" y="46434"/>
            <a:ext cx="4214813" cy="1785938"/>
          </a:xfrm>
          <a:prstGeom prst="rect">
            <a:avLst/>
          </a:prstGeom>
        </p:spPr>
      </p:pic>
      <p:sp>
        <p:nvSpPr>
          <p:cNvPr id="43" name="Text 31"/>
          <p:cNvSpPr/>
          <p:nvPr/>
        </p:nvSpPr>
        <p:spPr>
          <a:xfrm>
            <a:off x="4643438" y="1865607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Practices</a:t>
            </a:r>
            <a:endParaRPr lang="en-US" sz="1350" dirty="0"/>
          </a:p>
        </p:txBody>
      </p:sp>
      <p:sp>
        <p:nvSpPr>
          <p:cNvPr id="44" name="Shape 32"/>
          <p:cNvSpPr/>
          <p:nvPr/>
        </p:nvSpPr>
        <p:spPr>
          <a:xfrm>
            <a:off x="4643438" y="2229938"/>
            <a:ext cx="4214813" cy="428625"/>
          </a:xfrm>
          <a:prstGeom prst="rect">
            <a:avLst/>
          </a:prstGeom>
          <a:solidFill>
            <a:srgbClr val="F0FF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5" name="Shape 33"/>
          <p:cNvSpPr/>
          <p:nvPr/>
        </p:nvSpPr>
        <p:spPr>
          <a:xfrm>
            <a:off x="4643438" y="3178969"/>
            <a:ext cx="28575" cy="428625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6" name="Shape 34"/>
          <p:cNvSpPr/>
          <p:nvPr/>
        </p:nvSpPr>
        <p:spPr>
          <a:xfrm>
            <a:off x="4696514" y="2301375"/>
            <a:ext cx="285750" cy="285750"/>
          </a:xfrm>
          <a:prstGeom prst="ellipse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7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0600" y="2387100"/>
            <a:ext cx="114300" cy="114300"/>
          </a:xfrm>
          <a:prstGeom prst="rect">
            <a:avLst/>
          </a:prstGeom>
        </p:spPr>
      </p:pic>
      <p:sp>
        <p:nvSpPr>
          <p:cNvPr id="48" name="Text 35"/>
          <p:cNvSpPr/>
          <p:nvPr/>
        </p:nvSpPr>
        <p:spPr>
          <a:xfrm>
            <a:off x="5107781" y="2365669"/>
            <a:ext cx="19497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Multi-Factor Authentication (MFA)</a:t>
            </a:r>
            <a:endParaRPr lang="en-US" sz="837" dirty="0"/>
          </a:p>
        </p:txBody>
      </p:sp>
      <p:sp>
        <p:nvSpPr>
          <p:cNvPr id="49" name="Text 36"/>
          <p:cNvSpPr/>
          <p:nvPr/>
        </p:nvSpPr>
        <p:spPr>
          <a:xfrm>
            <a:off x="7057523" y="2365669"/>
            <a:ext cx="15249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Require at least two factors </a:t>
            </a:r>
            <a:endParaRPr lang="en-US" sz="837" dirty="0"/>
          </a:p>
        </p:txBody>
      </p:sp>
      <p:sp>
        <p:nvSpPr>
          <p:cNvPr id="50" name="Shape 37"/>
          <p:cNvSpPr/>
          <p:nvPr/>
        </p:nvSpPr>
        <p:spPr>
          <a:xfrm>
            <a:off x="4643438" y="2744288"/>
            <a:ext cx="4214813" cy="485775"/>
          </a:xfrm>
          <a:prstGeom prst="rect">
            <a:avLst/>
          </a:prstGeom>
          <a:solidFill>
            <a:srgbClr val="F0FF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1" name="Shape 38"/>
          <p:cNvSpPr/>
          <p:nvPr/>
        </p:nvSpPr>
        <p:spPr>
          <a:xfrm>
            <a:off x="4643438" y="3693319"/>
            <a:ext cx="28575" cy="485775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2" name="Shape 39"/>
          <p:cNvSpPr/>
          <p:nvPr/>
        </p:nvSpPr>
        <p:spPr>
          <a:xfrm>
            <a:off x="4699938" y="2872875"/>
            <a:ext cx="285750" cy="285750"/>
          </a:xfrm>
          <a:prstGeom prst="ellipse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7744" y="2930025"/>
            <a:ext cx="100013" cy="114300"/>
          </a:xfrm>
          <a:prstGeom prst="rect">
            <a:avLst/>
          </a:prstGeom>
        </p:spPr>
      </p:pic>
      <p:sp>
        <p:nvSpPr>
          <p:cNvPr id="54" name="Text 40"/>
          <p:cNvSpPr/>
          <p:nvPr/>
        </p:nvSpPr>
        <p:spPr>
          <a:xfrm>
            <a:off x="5107781" y="2822869"/>
            <a:ext cx="14278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Password Storage</a:t>
            </a:r>
            <a:endParaRPr lang="en-US" sz="837" dirty="0"/>
          </a:p>
        </p:txBody>
      </p:sp>
      <p:sp>
        <p:nvSpPr>
          <p:cNvPr id="55" name="Text 41"/>
          <p:cNvSpPr/>
          <p:nvPr/>
        </p:nvSpPr>
        <p:spPr>
          <a:xfrm>
            <a:off x="6535638" y="2822869"/>
            <a:ext cx="203284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Use strong adaptive hashing (bcrypt, </a:t>
            </a:r>
            <a:endParaRPr lang="en-US" sz="837" dirty="0"/>
          </a:p>
        </p:txBody>
      </p:sp>
      <p:sp>
        <p:nvSpPr>
          <p:cNvPr id="56" name="Text 42"/>
          <p:cNvSpPr/>
          <p:nvPr/>
        </p:nvSpPr>
        <p:spPr>
          <a:xfrm>
            <a:off x="5107781" y="2994319"/>
            <a:ext cx="4288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Argon2) </a:t>
            </a:r>
            <a:endParaRPr lang="en-US" sz="837" dirty="0"/>
          </a:p>
        </p:txBody>
      </p:sp>
      <p:sp>
        <p:nvSpPr>
          <p:cNvPr id="57" name="Shape 43"/>
          <p:cNvSpPr/>
          <p:nvPr/>
        </p:nvSpPr>
        <p:spPr>
          <a:xfrm>
            <a:off x="4643438" y="3315788"/>
            <a:ext cx="4214813" cy="428625"/>
          </a:xfrm>
          <a:prstGeom prst="rect">
            <a:avLst/>
          </a:prstGeom>
          <a:solidFill>
            <a:srgbClr val="F0FF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8" name="Shape 44"/>
          <p:cNvSpPr/>
          <p:nvPr/>
        </p:nvSpPr>
        <p:spPr>
          <a:xfrm>
            <a:off x="4643438" y="4264819"/>
            <a:ext cx="28575" cy="428625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9" name="Shape 45"/>
          <p:cNvSpPr/>
          <p:nvPr/>
        </p:nvSpPr>
        <p:spPr>
          <a:xfrm>
            <a:off x="4699938" y="3407569"/>
            <a:ext cx="285750" cy="285750"/>
          </a:xfrm>
          <a:prstGeom prst="ellipse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0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7744" y="3472950"/>
            <a:ext cx="100013" cy="114300"/>
          </a:xfrm>
          <a:prstGeom prst="rect">
            <a:avLst/>
          </a:prstGeom>
        </p:spPr>
      </p:pic>
      <p:sp>
        <p:nvSpPr>
          <p:cNvPr id="61" name="Text 46"/>
          <p:cNvSpPr/>
          <p:nvPr/>
        </p:nvSpPr>
        <p:spPr>
          <a:xfrm>
            <a:off x="5107781" y="3451519"/>
            <a:ext cx="7698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Rate Limiting</a:t>
            </a:r>
            <a:endParaRPr lang="en-US" sz="837" dirty="0"/>
          </a:p>
        </p:txBody>
      </p:sp>
      <p:sp>
        <p:nvSpPr>
          <p:cNvPr id="62" name="Text 47"/>
          <p:cNvSpPr/>
          <p:nvPr/>
        </p:nvSpPr>
        <p:spPr>
          <a:xfrm>
            <a:off x="5877604" y="3451519"/>
            <a:ext cx="28608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Limit authentication attempts to prevent brute force </a:t>
            </a:r>
            <a:endParaRPr lang="en-US" sz="837" dirty="0"/>
          </a:p>
        </p:txBody>
      </p:sp>
      <p:sp>
        <p:nvSpPr>
          <p:cNvPr id="63" name="Shape 48"/>
          <p:cNvSpPr/>
          <p:nvPr/>
        </p:nvSpPr>
        <p:spPr>
          <a:xfrm>
            <a:off x="4643438" y="3830138"/>
            <a:ext cx="4214813" cy="485775"/>
          </a:xfrm>
          <a:prstGeom prst="rect">
            <a:avLst/>
          </a:prstGeom>
          <a:solidFill>
            <a:srgbClr val="F0FF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4" name="Shape 49"/>
          <p:cNvSpPr/>
          <p:nvPr/>
        </p:nvSpPr>
        <p:spPr>
          <a:xfrm>
            <a:off x="4643438" y="4779169"/>
            <a:ext cx="28575" cy="485775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5" name="Shape 50"/>
          <p:cNvSpPr/>
          <p:nvPr/>
        </p:nvSpPr>
        <p:spPr>
          <a:xfrm>
            <a:off x="4695803" y="3979069"/>
            <a:ext cx="285750" cy="285750"/>
          </a:xfrm>
          <a:prstGeom prst="ellipse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6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7744" y="4015875"/>
            <a:ext cx="100013" cy="114300"/>
          </a:xfrm>
          <a:prstGeom prst="rect">
            <a:avLst/>
          </a:prstGeom>
        </p:spPr>
      </p:pic>
      <p:sp>
        <p:nvSpPr>
          <p:cNvPr id="67" name="Text 51"/>
          <p:cNvSpPr/>
          <p:nvPr/>
        </p:nvSpPr>
        <p:spPr>
          <a:xfrm>
            <a:off x="5107781" y="3908719"/>
            <a:ext cx="16399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OAuth 2.0 &amp; OpenID Connect</a:t>
            </a:r>
            <a:endParaRPr lang="en-US" sz="837" dirty="0"/>
          </a:p>
        </p:txBody>
      </p:sp>
      <p:sp>
        <p:nvSpPr>
          <p:cNvPr id="68" name="Text 52"/>
          <p:cNvSpPr/>
          <p:nvPr/>
        </p:nvSpPr>
        <p:spPr>
          <a:xfrm>
            <a:off x="6747774" y="3908719"/>
            <a:ext cx="149139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Use standard protocols for </a:t>
            </a:r>
            <a:endParaRPr lang="en-US" sz="837" dirty="0"/>
          </a:p>
        </p:txBody>
      </p:sp>
      <p:sp>
        <p:nvSpPr>
          <p:cNvPr id="69" name="Text 53"/>
          <p:cNvSpPr/>
          <p:nvPr/>
        </p:nvSpPr>
        <p:spPr>
          <a:xfrm>
            <a:off x="5107781" y="4080169"/>
            <a:ext cx="7820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authentication </a:t>
            </a:r>
            <a:endParaRPr lang="en-US" sz="837" dirty="0"/>
          </a:p>
        </p:txBody>
      </p:sp>
      <p:sp>
        <p:nvSpPr>
          <p:cNvPr id="70" name="Shape 54"/>
          <p:cNvSpPr/>
          <p:nvPr/>
        </p:nvSpPr>
        <p:spPr>
          <a:xfrm>
            <a:off x="4643438" y="4401638"/>
            <a:ext cx="4214813" cy="485775"/>
          </a:xfrm>
          <a:prstGeom prst="rect">
            <a:avLst/>
          </a:prstGeom>
          <a:solidFill>
            <a:srgbClr val="F0FF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1" name="Shape 55"/>
          <p:cNvSpPr/>
          <p:nvPr/>
        </p:nvSpPr>
        <p:spPr>
          <a:xfrm>
            <a:off x="4605180" y="2387100"/>
            <a:ext cx="28575" cy="485775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2" name="Shape 56"/>
          <p:cNvSpPr/>
          <p:nvPr/>
        </p:nvSpPr>
        <p:spPr>
          <a:xfrm>
            <a:off x="4714875" y="4501650"/>
            <a:ext cx="285750" cy="285750"/>
          </a:xfrm>
          <a:prstGeom prst="ellipse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3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00600" y="4587375"/>
            <a:ext cx="114300" cy="114300"/>
          </a:xfrm>
          <a:prstGeom prst="rect">
            <a:avLst/>
          </a:prstGeom>
        </p:spPr>
      </p:pic>
      <p:sp>
        <p:nvSpPr>
          <p:cNvPr id="74" name="Text 57"/>
          <p:cNvSpPr/>
          <p:nvPr/>
        </p:nvSpPr>
        <p:spPr>
          <a:xfrm>
            <a:off x="5107781" y="4480219"/>
            <a:ext cx="16311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Session Management</a:t>
            </a:r>
            <a:endParaRPr lang="en-US" sz="837" dirty="0"/>
          </a:p>
        </p:txBody>
      </p:sp>
      <p:sp>
        <p:nvSpPr>
          <p:cNvPr id="75" name="Text 58"/>
          <p:cNvSpPr/>
          <p:nvPr/>
        </p:nvSpPr>
        <p:spPr>
          <a:xfrm>
            <a:off x="6738956" y="4480219"/>
            <a:ext cx="17444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Use secure, HttpOnly, SameSite </a:t>
            </a:r>
            <a:endParaRPr lang="en-US" sz="837" dirty="0"/>
          </a:p>
        </p:txBody>
      </p:sp>
      <p:sp>
        <p:nvSpPr>
          <p:cNvPr id="76" name="Text 59"/>
          <p:cNvSpPr/>
          <p:nvPr/>
        </p:nvSpPr>
        <p:spPr>
          <a:xfrm>
            <a:off x="5107781" y="4651669"/>
            <a:ext cx="4029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cookies </a:t>
            </a:r>
            <a:endParaRPr lang="en-US" sz="837" dirty="0"/>
          </a:p>
        </p:txBody>
      </p:sp>
      <p:sp>
        <p:nvSpPr>
          <p:cNvPr id="77" name="Text 60"/>
          <p:cNvSpPr/>
          <p:nvPr/>
        </p:nvSpPr>
        <p:spPr>
          <a:xfrm>
            <a:off x="8870361" y="5893594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18</a:t>
            </a:r>
            <a:endParaRPr lang="en-US" sz="837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9723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 Control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93583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93583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00013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0069" y="1000125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Definition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process of restricting access to resources based on the identity of users and their associated privileges, ensuring that users can only access what they are authorized to.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92881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 Control Models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29314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285750" y="229314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357188" y="24788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3" y="2564606"/>
            <a:ext cx="114300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0094" y="23645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Discretionary Access Control (DAC)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750094" y="253603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 rights based on the identity of users and/or groups. Resource owners decide who can access their resources.</a:t>
            </a:r>
            <a:endParaRPr lang="en-US" sz="837" dirty="0"/>
          </a:p>
        </p:txBody>
      </p:sp>
      <p:sp>
        <p:nvSpPr>
          <p:cNvPr id="16" name="Shape 11"/>
          <p:cNvSpPr/>
          <p:nvPr/>
        </p:nvSpPr>
        <p:spPr>
          <a:xfrm>
            <a:off x="285750" y="303609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285750" y="303609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357188" y="322183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" y="3307556"/>
            <a:ext cx="100013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0094" y="310753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Mandatory Access Control (MAC)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750094" y="327898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 based on sensitivity labels assigned to users and resources. System enforces policy regardless of user actions.</a:t>
            </a:r>
            <a:endParaRPr lang="en-US" sz="837" dirty="0"/>
          </a:p>
        </p:txBody>
      </p:sp>
      <p:sp>
        <p:nvSpPr>
          <p:cNvPr id="22" name="Shape 16"/>
          <p:cNvSpPr/>
          <p:nvPr/>
        </p:nvSpPr>
        <p:spPr>
          <a:xfrm>
            <a:off x="285750" y="377904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7"/>
          <p:cNvSpPr/>
          <p:nvPr/>
        </p:nvSpPr>
        <p:spPr>
          <a:xfrm>
            <a:off x="285750" y="377904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8"/>
          <p:cNvSpPr/>
          <p:nvPr/>
        </p:nvSpPr>
        <p:spPr>
          <a:xfrm>
            <a:off x="357188" y="39647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4050506"/>
            <a:ext cx="142875" cy="11430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50094" y="38504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Role-Based Access Control (RBAC)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750094" y="402193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 rights assigned to roles, and users are assigned to appropriate roles. Simplifies management for large organizations.</a:t>
            </a:r>
            <a:endParaRPr lang="en-US" sz="837" dirty="0"/>
          </a:p>
        </p:txBody>
      </p:sp>
      <p:sp>
        <p:nvSpPr>
          <p:cNvPr id="28" name="Shape 21"/>
          <p:cNvSpPr/>
          <p:nvPr/>
        </p:nvSpPr>
        <p:spPr>
          <a:xfrm>
            <a:off x="285750" y="452199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2"/>
          <p:cNvSpPr/>
          <p:nvPr/>
        </p:nvSpPr>
        <p:spPr>
          <a:xfrm>
            <a:off x="285750" y="452199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3"/>
          <p:cNvSpPr/>
          <p:nvPr/>
        </p:nvSpPr>
        <p:spPr>
          <a:xfrm>
            <a:off x="357188" y="470773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769" y="4793456"/>
            <a:ext cx="128588" cy="114300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750094" y="459343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Attribute-Based Access Control (ABAC)</a:t>
            </a:r>
            <a:endParaRPr lang="en-US" sz="837" dirty="0"/>
          </a:p>
        </p:txBody>
      </p:sp>
      <p:sp>
        <p:nvSpPr>
          <p:cNvPr id="33" name="Text 25"/>
          <p:cNvSpPr/>
          <p:nvPr/>
        </p:nvSpPr>
        <p:spPr>
          <a:xfrm>
            <a:off x="750094" y="476488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 decisions based on attributes of users, resources, actions, and environment. Highly flexible and context-aware.</a:t>
            </a:r>
            <a:endParaRPr lang="en-US" sz="837" dirty="0"/>
          </a:p>
        </p:txBody>
      </p:sp>
      <p:pic>
        <p:nvPicPr>
          <p:cNvPr id="3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438" y="885825"/>
            <a:ext cx="4214813" cy="1785938"/>
          </a:xfrm>
          <a:prstGeom prst="rect">
            <a:avLst/>
          </a:prstGeom>
        </p:spPr>
      </p:pic>
      <p:sp>
        <p:nvSpPr>
          <p:cNvPr id="35" name="Text 26"/>
          <p:cNvSpPr/>
          <p:nvPr/>
        </p:nvSpPr>
        <p:spPr>
          <a:xfrm>
            <a:off x="4643438" y="2814638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Vulnerabilities</a:t>
            </a:r>
            <a:endParaRPr lang="en-US" sz="1350" dirty="0"/>
          </a:p>
        </p:txBody>
      </p:sp>
      <p:pic>
        <p:nvPicPr>
          <p:cNvPr id="3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3438" y="3214688"/>
            <a:ext cx="128588" cy="128588"/>
          </a:xfrm>
          <a:prstGeom prst="rect">
            <a:avLst/>
          </a:prstGeom>
        </p:spPr>
      </p:pic>
      <p:sp>
        <p:nvSpPr>
          <p:cNvPr id="37" name="Text 27"/>
          <p:cNvSpPr/>
          <p:nvPr/>
        </p:nvSpPr>
        <p:spPr>
          <a:xfrm>
            <a:off x="4862633" y="3191470"/>
            <a:ext cx="217493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Insecure Direct Object References</a:t>
            </a:r>
            <a:endParaRPr lang="en-US" sz="942" dirty="0"/>
          </a:p>
        </p:txBody>
      </p:sp>
      <p:sp>
        <p:nvSpPr>
          <p:cNvPr id="38" name="Text 28"/>
          <p:cNvSpPr/>
          <p:nvPr/>
        </p:nvSpPr>
        <p:spPr>
          <a:xfrm>
            <a:off x="4643438" y="3191470"/>
            <a:ext cx="3514669" cy="37504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Exposing internal implementation objects</a:t>
            </a:r>
            <a:endParaRPr lang="en-US" sz="942" dirty="0"/>
          </a:p>
        </p:txBody>
      </p:sp>
      <p:pic>
        <p:nvPicPr>
          <p:cNvPr id="39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3438" y="3671888"/>
            <a:ext cx="128588" cy="128588"/>
          </a:xfrm>
          <a:prstGeom prst="rect">
            <a:avLst/>
          </a:prstGeom>
        </p:spPr>
      </p:pic>
      <p:sp>
        <p:nvSpPr>
          <p:cNvPr id="40" name="Text 29"/>
          <p:cNvSpPr/>
          <p:nvPr/>
        </p:nvSpPr>
        <p:spPr>
          <a:xfrm>
            <a:off x="4862633" y="3648670"/>
            <a:ext cx="242748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Missing Function Level Access Control</a:t>
            </a:r>
            <a:endParaRPr lang="en-US" sz="942" dirty="0"/>
          </a:p>
        </p:txBody>
      </p:sp>
      <p:sp>
        <p:nvSpPr>
          <p:cNvPr id="41" name="Text 30"/>
          <p:cNvSpPr/>
          <p:nvPr/>
        </p:nvSpPr>
        <p:spPr>
          <a:xfrm>
            <a:off x="4643438" y="3648670"/>
            <a:ext cx="3547960" cy="37504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Not enforcing authorization at function level</a:t>
            </a:r>
            <a:endParaRPr lang="en-US" sz="942" dirty="0"/>
          </a:p>
        </p:txBody>
      </p:sp>
      <p:pic>
        <p:nvPicPr>
          <p:cNvPr id="42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3438" y="4129088"/>
            <a:ext cx="128588" cy="128588"/>
          </a:xfrm>
          <a:prstGeom prst="rect">
            <a:avLst/>
          </a:prstGeom>
        </p:spPr>
      </p:pic>
      <p:sp>
        <p:nvSpPr>
          <p:cNvPr id="43" name="Text 31"/>
          <p:cNvSpPr/>
          <p:nvPr/>
        </p:nvSpPr>
        <p:spPr>
          <a:xfrm>
            <a:off x="4862633" y="4105870"/>
            <a:ext cx="196098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Horizontal Privilege Escalation</a:t>
            </a:r>
            <a:endParaRPr lang="en-US" sz="942" dirty="0"/>
          </a:p>
        </p:txBody>
      </p:sp>
      <p:sp>
        <p:nvSpPr>
          <p:cNvPr id="44" name="Text 32"/>
          <p:cNvSpPr/>
          <p:nvPr/>
        </p:nvSpPr>
        <p:spPr>
          <a:xfrm>
            <a:off x="4643438" y="4105870"/>
            <a:ext cx="3594534" cy="37504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Accessing other users' resources</a:t>
            </a:r>
            <a:endParaRPr lang="en-US" sz="942" dirty="0"/>
          </a:p>
        </p:txBody>
      </p:sp>
      <p:pic>
        <p:nvPicPr>
          <p:cNvPr id="45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3438" y="4586288"/>
            <a:ext cx="128588" cy="128588"/>
          </a:xfrm>
          <a:prstGeom prst="rect">
            <a:avLst/>
          </a:prstGeom>
        </p:spPr>
      </p:pic>
      <p:sp>
        <p:nvSpPr>
          <p:cNvPr id="46" name="Text 33"/>
          <p:cNvSpPr/>
          <p:nvPr/>
        </p:nvSpPr>
        <p:spPr>
          <a:xfrm>
            <a:off x="4862633" y="4563070"/>
            <a:ext cx="177926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Vertical Privilege Escalation</a:t>
            </a:r>
            <a:endParaRPr lang="en-US" sz="942" dirty="0"/>
          </a:p>
        </p:txBody>
      </p:sp>
      <p:sp>
        <p:nvSpPr>
          <p:cNvPr id="47" name="Text 34"/>
          <p:cNvSpPr/>
          <p:nvPr/>
        </p:nvSpPr>
        <p:spPr>
          <a:xfrm>
            <a:off x="4643438" y="4563070"/>
            <a:ext cx="3893846" cy="37504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Gaining higher privileges than authorized</a:t>
            </a:r>
            <a:endParaRPr lang="en-US" sz="942" dirty="0"/>
          </a:p>
        </p:txBody>
      </p:sp>
      <p:sp>
        <p:nvSpPr>
          <p:cNvPr id="48" name="Text 35"/>
          <p:cNvSpPr/>
          <p:nvPr/>
        </p:nvSpPr>
        <p:spPr>
          <a:xfrm>
            <a:off x="4643438" y="4950619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Practices</a:t>
            </a:r>
            <a:endParaRPr lang="en-US" sz="1350" dirty="0"/>
          </a:p>
        </p:txBody>
      </p:sp>
      <p:pic>
        <p:nvPicPr>
          <p:cNvPr id="49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3438" y="5350669"/>
            <a:ext cx="128588" cy="128588"/>
          </a:xfrm>
          <a:prstGeom prst="rect">
            <a:avLst/>
          </a:prstGeom>
        </p:spPr>
      </p:pic>
      <p:sp>
        <p:nvSpPr>
          <p:cNvPr id="50" name="Text 36"/>
          <p:cNvSpPr/>
          <p:nvPr/>
        </p:nvSpPr>
        <p:spPr>
          <a:xfrm>
            <a:off x="4862633" y="5327452"/>
            <a:ext cx="102577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Deny by Default</a:t>
            </a:r>
            <a:endParaRPr lang="en-US" sz="942" dirty="0"/>
          </a:p>
        </p:txBody>
      </p:sp>
      <p:sp>
        <p:nvSpPr>
          <p:cNvPr id="51" name="Text 37"/>
          <p:cNvSpPr/>
          <p:nvPr/>
        </p:nvSpPr>
        <p:spPr>
          <a:xfrm>
            <a:off x="4643438" y="5327452"/>
            <a:ext cx="3774300" cy="37504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Start with no access, then explicitly grant permissions</a:t>
            </a:r>
            <a:endParaRPr lang="en-US" sz="942" dirty="0"/>
          </a:p>
        </p:txBody>
      </p:sp>
      <p:pic>
        <p:nvPicPr>
          <p:cNvPr id="52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3438" y="5807869"/>
            <a:ext cx="128588" cy="128588"/>
          </a:xfrm>
          <a:prstGeom prst="rect">
            <a:avLst/>
          </a:prstGeom>
        </p:spPr>
      </p:pic>
      <p:sp>
        <p:nvSpPr>
          <p:cNvPr id="53" name="Text 38"/>
          <p:cNvSpPr/>
          <p:nvPr/>
        </p:nvSpPr>
        <p:spPr>
          <a:xfrm>
            <a:off x="4862633" y="5784652"/>
            <a:ext cx="150306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Centralized Mechanism</a:t>
            </a:r>
            <a:endParaRPr lang="en-US" sz="942" dirty="0"/>
          </a:p>
        </p:txBody>
      </p:sp>
      <p:sp>
        <p:nvSpPr>
          <p:cNvPr id="54" name="Text 39"/>
          <p:cNvSpPr/>
          <p:nvPr/>
        </p:nvSpPr>
        <p:spPr>
          <a:xfrm>
            <a:off x="4643438" y="5784652"/>
            <a:ext cx="4021038" cy="37504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Implement access control in a single, well-tested component</a:t>
            </a:r>
            <a:endParaRPr lang="en-US" sz="942" dirty="0"/>
          </a:p>
        </p:txBody>
      </p:sp>
      <p:pic>
        <p:nvPicPr>
          <p:cNvPr id="5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3438" y="6265069"/>
            <a:ext cx="128588" cy="128588"/>
          </a:xfrm>
          <a:prstGeom prst="rect">
            <a:avLst/>
          </a:prstGeom>
        </p:spPr>
      </p:pic>
      <p:sp>
        <p:nvSpPr>
          <p:cNvPr id="56" name="Text 40"/>
          <p:cNvSpPr/>
          <p:nvPr/>
        </p:nvSpPr>
        <p:spPr>
          <a:xfrm>
            <a:off x="4862633" y="6241852"/>
            <a:ext cx="9428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Least Privilege</a:t>
            </a:r>
            <a:endParaRPr lang="en-US" sz="942" dirty="0"/>
          </a:p>
        </p:txBody>
      </p:sp>
      <p:sp>
        <p:nvSpPr>
          <p:cNvPr id="57" name="Text 41"/>
          <p:cNvSpPr/>
          <p:nvPr/>
        </p:nvSpPr>
        <p:spPr>
          <a:xfrm>
            <a:off x="5805441" y="6241852"/>
            <a:ext cx="29044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Grant minimal access required for functionality</a:t>
            </a:r>
            <a:endParaRPr lang="en-US" sz="942" dirty="0"/>
          </a:p>
        </p:txBody>
      </p:sp>
      <p:pic>
        <p:nvPicPr>
          <p:cNvPr id="58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3438" y="6522244"/>
            <a:ext cx="128588" cy="128588"/>
          </a:xfrm>
          <a:prstGeom prst="rect">
            <a:avLst/>
          </a:prstGeom>
        </p:spPr>
      </p:pic>
      <p:sp>
        <p:nvSpPr>
          <p:cNvPr id="59" name="Text 42"/>
          <p:cNvSpPr/>
          <p:nvPr/>
        </p:nvSpPr>
        <p:spPr>
          <a:xfrm>
            <a:off x="4862633" y="6499027"/>
            <a:ext cx="103578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Re-authenticate</a:t>
            </a:r>
            <a:endParaRPr lang="en-US" sz="942" dirty="0"/>
          </a:p>
        </p:txBody>
      </p:sp>
      <p:sp>
        <p:nvSpPr>
          <p:cNvPr id="60" name="Text 43"/>
          <p:cNvSpPr/>
          <p:nvPr/>
        </p:nvSpPr>
        <p:spPr>
          <a:xfrm>
            <a:off x="5898421" y="6499027"/>
            <a:ext cx="279909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Require confirmation for sensitive operations</a:t>
            </a:r>
            <a:endParaRPr lang="en-US" sz="942" dirty="0"/>
          </a:p>
        </p:txBody>
      </p:sp>
      <p:sp>
        <p:nvSpPr>
          <p:cNvPr id="61" name="Text 44"/>
          <p:cNvSpPr/>
          <p:nvPr/>
        </p:nvSpPr>
        <p:spPr>
          <a:xfrm>
            <a:off x="8870361" y="6657975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19</a:t>
            </a:r>
            <a:endParaRPr lang="en-US" sz="83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 to Secure Design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Secure Design Matters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85875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5775" y="1259086"/>
            <a:ext cx="36884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Security issues identified late in development can cost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259086"/>
            <a:ext cx="4134529" cy="408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30x more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660964" y="1473398"/>
            <a:ext cx="302152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fix than those caught in the design phase. 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285750" y="1785938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Shifting Left: Early Security Integration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85988"/>
            <a:ext cx="125016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67916" y="2159198"/>
            <a:ext cx="37861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"Shifting left" means integrating security considerations 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285750" y="2373511"/>
            <a:ext cx="300238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earlier in the software development lifecycle. </a:t>
            </a:r>
            <a:endParaRPr lang="en-US" sz="1046" dirty="0"/>
          </a:p>
        </p:txBody>
      </p:sp>
      <p:sp>
        <p:nvSpPr>
          <p:cNvPr id="13" name="Shape 8"/>
          <p:cNvSpPr/>
          <p:nvPr/>
        </p:nvSpPr>
        <p:spPr>
          <a:xfrm>
            <a:off x="285750" y="2686050"/>
            <a:ext cx="4214813" cy="76438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9"/>
          <p:cNvSpPr/>
          <p:nvPr/>
        </p:nvSpPr>
        <p:spPr>
          <a:xfrm>
            <a:off x="285750" y="2686050"/>
            <a:ext cx="28575" cy="76438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06" y="2821781"/>
            <a:ext cx="85725" cy="1143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35781" y="2800350"/>
            <a:ext cx="7028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Concept</a:t>
            </a:r>
            <a:endParaRPr lang="en-US" sz="837" dirty="0"/>
          </a:p>
        </p:txBody>
      </p:sp>
      <p:sp>
        <p:nvSpPr>
          <p:cNvPr id="17" name="Text 11"/>
          <p:cNvSpPr/>
          <p:nvPr/>
        </p:nvSpPr>
        <p:spPr>
          <a:xfrm>
            <a:off x="392906" y="3007519"/>
            <a:ext cx="35068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Security is most effective and cost-efficient when built in from the </a:t>
            </a:r>
            <a:endParaRPr lang="en-US" sz="837" dirty="0"/>
          </a:p>
        </p:txBody>
      </p:sp>
      <p:sp>
        <p:nvSpPr>
          <p:cNvPr id="18" name="Text 12"/>
          <p:cNvSpPr/>
          <p:nvPr/>
        </p:nvSpPr>
        <p:spPr>
          <a:xfrm>
            <a:off x="392906" y="3178969"/>
            <a:ext cx="22205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beginning, not added as an afterthought. </a:t>
            </a:r>
            <a:endParaRPr lang="en-US" sz="837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38" y="1046559"/>
            <a:ext cx="4214813" cy="214312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4643438" y="3418284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Benefits of Secure Design</a:t>
            </a:r>
            <a:endParaRPr lang="en-US" sz="135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38" y="3818334"/>
            <a:ext cx="128588" cy="128588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4829175" y="3795117"/>
            <a:ext cx="244754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Reduced vulnerability remediation costs</a:t>
            </a:r>
            <a:endParaRPr lang="en-US" sz="942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38" y="4104084"/>
            <a:ext cx="128588" cy="128588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4829175" y="4080867"/>
            <a:ext cx="23558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Improved compliance with regulations</a:t>
            </a:r>
            <a:endParaRPr lang="en-US" sz="942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38" y="4389834"/>
            <a:ext cx="128588" cy="128588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4829175" y="4366617"/>
            <a:ext cx="251479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Enhanced customer trust and confidence</a:t>
            </a:r>
            <a:endParaRPr lang="en-US" sz="942" dirty="0"/>
          </a:p>
        </p:txBody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38" y="4675584"/>
            <a:ext cx="128588" cy="128588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4829175" y="4652367"/>
            <a:ext cx="25369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Decreased likelihood of security breaches</a:t>
            </a:r>
            <a:endParaRPr lang="en-US" sz="942" dirty="0"/>
          </a:p>
        </p:txBody>
      </p:sp>
      <p:sp>
        <p:nvSpPr>
          <p:cNvPr id="29" name="Text 18"/>
          <p:cNvSpPr/>
          <p:nvPr/>
        </p:nvSpPr>
        <p:spPr>
          <a:xfrm>
            <a:off x="8935743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D7DFF7-CB55-16B6-9E81-1EB872E1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87" y="68140"/>
            <a:ext cx="9248774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42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01125" cy="51292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Cryptography in Secure Software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93583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93583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00013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0069" y="1000125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Definition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practice of securing information by transforming it into an unreadable format for unauthorized users, while allowing authorized users to access the original information.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92881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Core Cryptographic Services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293144"/>
            <a:ext cx="4214813" cy="48577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285750" y="2293144"/>
            <a:ext cx="28575" cy="48577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357188" y="2393156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56" y="2478881"/>
            <a:ext cx="100013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0094" y="23645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Confidentiality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750094" y="253603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Protecting data from unauthorized access using encryption</a:t>
            </a:r>
            <a:endParaRPr lang="en-US" sz="837" dirty="0"/>
          </a:p>
        </p:txBody>
      </p:sp>
      <p:sp>
        <p:nvSpPr>
          <p:cNvPr id="16" name="Shape 11"/>
          <p:cNvSpPr/>
          <p:nvPr/>
        </p:nvSpPr>
        <p:spPr>
          <a:xfrm>
            <a:off x="285750" y="286464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285750" y="286464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357188" y="30503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13" y="3136106"/>
            <a:ext cx="114300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0094" y="29360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Integrity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750094" y="310753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Ensuring data has not been altered using hashing and digital signatures</a:t>
            </a:r>
            <a:endParaRPr lang="en-US" sz="837" dirty="0"/>
          </a:p>
        </p:txBody>
      </p:sp>
      <p:sp>
        <p:nvSpPr>
          <p:cNvPr id="22" name="Shape 16"/>
          <p:cNvSpPr/>
          <p:nvPr/>
        </p:nvSpPr>
        <p:spPr>
          <a:xfrm>
            <a:off x="285750" y="3607594"/>
            <a:ext cx="4214813" cy="48577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7"/>
          <p:cNvSpPr/>
          <p:nvPr/>
        </p:nvSpPr>
        <p:spPr>
          <a:xfrm>
            <a:off x="285750" y="3607594"/>
            <a:ext cx="28575" cy="48577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8"/>
          <p:cNvSpPr/>
          <p:nvPr/>
        </p:nvSpPr>
        <p:spPr>
          <a:xfrm>
            <a:off x="357188" y="3707606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793331"/>
            <a:ext cx="85725" cy="11430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50094" y="367903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Authentication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750094" y="38504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Verifying the identity of parties using digital signatures and MACs</a:t>
            </a:r>
            <a:endParaRPr lang="en-US" sz="837" dirty="0"/>
          </a:p>
        </p:txBody>
      </p:sp>
      <p:sp>
        <p:nvSpPr>
          <p:cNvPr id="28" name="Shape 21"/>
          <p:cNvSpPr/>
          <p:nvPr/>
        </p:nvSpPr>
        <p:spPr>
          <a:xfrm>
            <a:off x="285750" y="4179094"/>
            <a:ext cx="4214813" cy="48577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2"/>
          <p:cNvSpPr/>
          <p:nvPr/>
        </p:nvSpPr>
        <p:spPr>
          <a:xfrm>
            <a:off x="285750" y="4179094"/>
            <a:ext cx="28575" cy="48577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3"/>
          <p:cNvSpPr/>
          <p:nvPr/>
        </p:nvSpPr>
        <p:spPr>
          <a:xfrm>
            <a:off x="357188" y="4279106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25" y="4364831"/>
            <a:ext cx="142875" cy="114300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750094" y="425053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Non-repudiation</a:t>
            </a:r>
            <a:endParaRPr lang="en-US" sz="837" dirty="0"/>
          </a:p>
        </p:txBody>
      </p:sp>
      <p:sp>
        <p:nvSpPr>
          <p:cNvPr id="33" name="Text 25"/>
          <p:cNvSpPr/>
          <p:nvPr/>
        </p:nvSpPr>
        <p:spPr>
          <a:xfrm>
            <a:off x="750094" y="44219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Preventing denial of actions using digital signatures</a:t>
            </a:r>
            <a:endParaRPr lang="en-US" sz="837" dirty="0"/>
          </a:p>
        </p:txBody>
      </p:sp>
      <p:sp>
        <p:nvSpPr>
          <p:cNvPr id="35" name="Text 26"/>
          <p:cNvSpPr/>
          <p:nvPr/>
        </p:nvSpPr>
        <p:spPr>
          <a:xfrm>
            <a:off x="4908592" y="2200276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Pitfalls</a:t>
            </a:r>
            <a:endParaRPr lang="en-US" sz="1350" dirty="0"/>
          </a:p>
        </p:txBody>
      </p:sp>
      <p:sp>
        <p:nvSpPr>
          <p:cNvPr id="36" name="Shape 27"/>
          <p:cNvSpPr/>
          <p:nvPr/>
        </p:nvSpPr>
        <p:spPr>
          <a:xfrm>
            <a:off x="4643438" y="2478881"/>
            <a:ext cx="4214813" cy="48577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Shape 28"/>
          <p:cNvSpPr/>
          <p:nvPr/>
        </p:nvSpPr>
        <p:spPr>
          <a:xfrm>
            <a:off x="4643438" y="3536156"/>
            <a:ext cx="28575" cy="48577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Shape 29"/>
          <p:cNvSpPr/>
          <p:nvPr/>
        </p:nvSpPr>
        <p:spPr>
          <a:xfrm>
            <a:off x="4714875" y="3636169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6313" y="2664619"/>
            <a:ext cx="142875" cy="114300"/>
          </a:xfrm>
          <a:prstGeom prst="rect">
            <a:avLst/>
          </a:prstGeom>
        </p:spPr>
      </p:pic>
      <p:sp>
        <p:nvSpPr>
          <p:cNvPr id="40" name="Text 30"/>
          <p:cNvSpPr/>
          <p:nvPr/>
        </p:nvSpPr>
        <p:spPr>
          <a:xfrm>
            <a:off x="5107781" y="2557463"/>
            <a:ext cx="12529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 Cryptography</a:t>
            </a:r>
            <a:endParaRPr lang="en-US" sz="837" dirty="0"/>
          </a:p>
        </p:txBody>
      </p:sp>
      <p:sp>
        <p:nvSpPr>
          <p:cNvPr id="41" name="Text 31"/>
          <p:cNvSpPr/>
          <p:nvPr/>
        </p:nvSpPr>
        <p:spPr>
          <a:xfrm>
            <a:off x="6360756" y="2557463"/>
            <a:ext cx="23301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Creating proprietary algorithms instead of </a:t>
            </a:r>
            <a:endParaRPr lang="en-US" sz="837" dirty="0"/>
          </a:p>
        </p:txBody>
      </p:sp>
      <p:sp>
        <p:nvSpPr>
          <p:cNvPr id="42" name="Text 32"/>
          <p:cNvSpPr/>
          <p:nvPr/>
        </p:nvSpPr>
        <p:spPr>
          <a:xfrm>
            <a:off x="5107781" y="2728913"/>
            <a:ext cx="10946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using standard ones </a:t>
            </a:r>
            <a:endParaRPr lang="en-US" sz="837" dirty="0"/>
          </a:p>
        </p:txBody>
      </p:sp>
      <p:sp>
        <p:nvSpPr>
          <p:cNvPr id="43" name="Shape 33"/>
          <p:cNvSpPr/>
          <p:nvPr/>
        </p:nvSpPr>
        <p:spPr>
          <a:xfrm>
            <a:off x="4643438" y="3050381"/>
            <a:ext cx="4214813" cy="48577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4" name="Shape 34"/>
          <p:cNvSpPr/>
          <p:nvPr/>
        </p:nvSpPr>
        <p:spPr>
          <a:xfrm>
            <a:off x="4643438" y="4107656"/>
            <a:ext cx="28575" cy="48577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5" name="Shape 35"/>
          <p:cNvSpPr/>
          <p:nvPr/>
        </p:nvSpPr>
        <p:spPr>
          <a:xfrm>
            <a:off x="4714875" y="4207669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6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0600" y="4293394"/>
            <a:ext cx="114300" cy="114300"/>
          </a:xfrm>
          <a:prstGeom prst="rect">
            <a:avLst/>
          </a:prstGeom>
        </p:spPr>
      </p:pic>
      <p:sp>
        <p:nvSpPr>
          <p:cNvPr id="47" name="Text 36"/>
          <p:cNvSpPr/>
          <p:nvPr/>
        </p:nvSpPr>
        <p:spPr>
          <a:xfrm>
            <a:off x="5107781" y="3128963"/>
            <a:ext cx="12961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Poor Key Management</a:t>
            </a:r>
            <a:endParaRPr lang="en-US" sz="837" dirty="0"/>
          </a:p>
        </p:txBody>
      </p:sp>
      <p:sp>
        <p:nvSpPr>
          <p:cNvPr id="48" name="Text 37"/>
          <p:cNvSpPr/>
          <p:nvPr/>
        </p:nvSpPr>
        <p:spPr>
          <a:xfrm>
            <a:off x="6403953" y="3128963"/>
            <a:ext cx="23020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Hardcoding keys, weak key generation, or </a:t>
            </a:r>
            <a:endParaRPr lang="en-US" sz="837" dirty="0"/>
          </a:p>
        </p:txBody>
      </p:sp>
      <p:sp>
        <p:nvSpPr>
          <p:cNvPr id="49" name="Text 38"/>
          <p:cNvSpPr/>
          <p:nvPr/>
        </p:nvSpPr>
        <p:spPr>
          <a:xfrm>
            <a:off x="5107781" y="3300413"/>
            <a:ext cx="94138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improper storage </a:t>
            </a:r>
            <a:endParaRPr lang="en-US" sz="837" dirty="0"/>
          </a:p>
        </p:txBody>
      </p:sp>
      <p:sp>
        <p:nvSpPr>
          <p:cNvPr id="50" name="Shape 39"/>
          <p:cNvSpPr/>
          <p:nvPr/>
        </p:nvSpPr>
        <p:spPr>
          <a:xfrm>
            <a:off x="5018486" y="3629024"/>
            <a:ext cx="3941452" cy="42862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1" name="Shape 40"/>
          <p:cNvSpPr/>
          <p:nvPr/>
        </p:nvSpPr>
        <p:spPr>
          <a:xfrm>
            <a:off x="4596167" y="2621756"/>
            <a:ext cx="28575" cy="42862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2" name="Shape 41"/>
          <p:cNvSpPr/>
          <p:nvPr/>
        </p:nvSpPr>
        <p:spPr>
          <a:xfrm>
            <a:off x="4732735" y="2588419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3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0600" y="3779044"/>
            <a:ext cx="114300" cy="114300"/>
          </a:xfrm>
          <a:prstGeom prst="rect">
            <a:avLst/>
          </a:prstGeom>
        </p:spPr>
      </p:pic>
      <p:sp>
        <p:nvSpPr>
          <p:cNvPr id="54" name="Text 42"/>
          <p:cNvSpPr/>
          <p:nvPr/>
        </p:nvSpPr>
        <p:spPr>
          <a:xfrm>
            <a:off x="5107781" y="3757613"/>
            <a:ext cx="10766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Weak Randomness</a:t>
            </a:r>
            <a:endParaRPr lang="en-US" sz="837" dirty="0"/>
          </a:p>
        </p:txBody>
      </p:sp>
      <p:sp>
        <p:nvSpPr>
          <p:cNvPr id="55" name="Text 43"/>
          <p:cNvSpPr/>
          <p:nvPr/>
        </p:nvSpPr>
        <p:spPr>
          <a:xfrm>
            <a:off x="6184395" y="3757613"/>
            <a:ext cx="25392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Using predictable random number generators </a:t>
            </a:r>
            <a:endParaRPr lang="en-US" sz="837" dirty="0"/>
          </a:p>
        </p:txBody>
      </p:sp>
      <p:sp>
        <p:nvSpPr>
          <p:cNvPr id="56" name="Shape 44"/>
          <p:cNvSpPr/>
          <p:nvPr/>
        </p:nvSpPr>
        <p:spPr>
          <a:xfrm>
            <a:off x="4643438" y="4136231"/>
            <a:ext cx="4214813" cy="48577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7" name="Shape 45"/>
          <p:cNvSpPr/>
          <p:nvPr/>
        </p:nvSpPr>
        <p:spPr>
          <a:xfrm>
            <a:off x="4596167" y="3078957"/>
            <a:ext cx="28575" cy="48577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8" name="Shape 46"/>
          <p:cNvSpPr/>
          <p:nvPr/>
        </p:nvSpPr>
        <p:spPr>
          <a:xfrm>
            <a:off x="4714875" y="3121820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9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600" y="3207545"/>
            <a:ext cx="114300" cy="114300"/>
          </a:xfrm>
          <a:prstGeom prst="rect">
            <a:avLst/>
          </a:prstGeom>
        </p:spPr>
      </p:pic>
      <p:sp>
        <p:nvSpPr>
          <p:cNvPr id="60" name="Text 47"/>
          <p:cNvSpPr/>
          <p:nvPr/>
        </p:nvSpPr>
        <p:spPr>
          <a:xfrm>
            <a:off x="4861991" y="4165402"/>
            <a:ext cx="12136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Outdated Algorithms</a:t>
            </a:r>
            <a:endParaRPr lang="en-US" sz="837" dirty="0"/>
          </a:p>
        </p:txBody>
      </p:sp>
      <p:sp>
        <p:nvSpPr>
          <p:cNvPr id="61" name="Text 48"/>
          <p:cNvSpPr/>
          <p:nvPr/>
        </p:nvSpPr>
        <p:spPr>
          <a:xfrm>
            <a:off x="6321437" y="4214813"/>
            <a:ext cx="23399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Using deprecated or broken cryptographic </a:t>
            </a:r>
            <a:endParaRPr lang="en-US" sz="837" dirty="0"/>
          </a:p>
        </p:txBody>
      </p:sp>
      <p:sp>
        <p:nvSpPr>
          <p:cNvPr id="62" name="Text 49"/>
          <p:cNvSpPr/>
          <p:nvPr/>
        </p:nvSpPr>
        <p:spPr>
          <a:xfrm>
            <a:off x="5107781" y="4252317"/>
            <a:ext cx="4774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methods </a:t>
            </a:r>
            <a:endParaRPr lang="en-US" sz="837" dirty="0"/>
          </a:p>
        </p:txBody>
      </p:sp>
      <p:sp>
        <p:nvSpPr>
          <p:cNvPr id="63" name="Text 50"/>
          <p:cNvSpPr/>
          <p:nvPr/>
        </p:nvSpPr>
        <p:spPr>
          <a:xfrm>
            <a:off x="4786313" y="488157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Practices</a:t>
            </a:r>
            <a:endParaRPr lang="en-US" sz="1350" dirty="0"/>
          </a:p>
        </p:txBody>
      </p:sp>
      <p:pic>
        <p:nvPicPr>
          <p:cNvPr id="64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6313" y="888207"/>
            <a:ext cx="128588" cy="128588"/>
          </a:xfrm>
          <a:prstGeom prst="rect">
            <a:avLst/>
          </a:prstGeom>
        </p:spPr>
      </p:pic>
      <p:sp>
        <p:nvSpPr>
          <p:cNvPr id="65" name="Text 51"/>
          <p:cNvSpPr/>
          <p:nvPr/>
        </p:nvSpPr>
        <p:spPr>
          <a:xfrm>
            <a:off x="5005508" y="864990"/>
            <a:ext cx="145330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Standard Libraries</a:t>
            </a:r>
            <a:endParaRPr lang="en-US" sz="942" dirty="0"/>
          </a:p>
        </p:txBody>
      </p:sp>
      <p:sp>
        <p:nvSpPr>
          <p:cNvPr id="66" name="Text 52"/>
          <p:cNvSpPr/>
          <p:nvPr/>
        </p:nvSpPr>
        <p:spPr>
          <a:xfrm>
            <a:off x="6458815" y="864990"/>
            <a:ext cx="226406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Rely on well-tested implementations</a:t>
            </a:r>
            <a:endParaRPr lang="en-US" sz="942" dirty="0"/>
          </a:p>
        </p:txBody>
      </p:sp>
      <p:pic>
        <p:nvPicPr>
          <p:cNvPr id="67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5357" y="1145381"/>
            <a:ext cx="128588" cy="128588"/>
          </a:xfrm>
          <a:prstGeom prst="rect">
            <a:avLst/>
          </a:prstGeom>
        </p:spPr>
      </p:pic>
      <p:sp>
        <p:nvSpPr>
          <p:cNvPr id="68" name="Text 53"/>
          <p:cNvSpPr/>
          <p:nvPr/>
        </p:nvSpPr>
        <p:spPr>
          <a:xfrm>
            <a:off x="5005508" y="1122165"/>
            <a:ext cx="105364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Keep Up-to-Date</a:t>
            </a:r>
            <a:endParaRPr lang="en-US" sz="942" dirty="0"/>
          </a:p>
        </p:txBody>
      </p:sp>
      <p:sp>
        <p:nvSpPr>
          <p:cNvPr id="69" name="Text 54"/>
          <p:cNvSpPr/>
          <p:nvPr/>
        </p:nvSpPr>
        <p:spPr>
          <a:xfrm>
            <a:off x="6059156" y="1122165"/>
            <a:ext cx="275076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Follow cryptographic standards and updates</a:t>
            </a:r>
            <a:endParaRPr lang="en-US" sz="942" dirty="0"/>
          </a:p>
        </p:txBody>
      </p:sp>
      <p:pic>
        <p:nvPicPr>
          <p:cNvPr id="70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6313" y="1421606"/>
            <a:ext cx="128588" cy="128588"/>
          </a:xfrm>
          <a:prstGeom prst="rect">
            <a:avLst/>
          </a:prstGeom>
        </p:spPr>
      </p:pic>
      <p:sp>
        <p:nvSpPr>
          <p:cNvPr id="71" name="Text 55"/>
          <p:cNvSpPr/>
          <p:nvPr/>
        </p:nvSpPr>
        <p:spPr>
          <a:xfrm>
            <a:off x="5005508" y="1379340"/>
            <a:ext cx="158909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Key Management</a:t>
            </a:r>
            <a:endParaRPr lang="en-US" sz="942" dirty="0"/>
          </a:p>
        </p:txBody>
      </p:sp>
      <p:sp>
        <p:nvSpPr>
          <p:cNvPr id="72" name="Text 56"/>
          <p:cNvSpPr/>
          <p:nvPr/>
        </p:nvSpPr>
        <p:spPr>
          <a:xfrm>
            <a:off x="6594602" y="1379340"/>
            <a:ext cx="235908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Protect keys throughout their lifecycle</a:t>
            </a:r>
            <a:endParaRPr lang="en-US" sz="942" dirty="0"/>
          </a:p>
        </p:txBody>
      </p:sp>
      <p:sp>
        <p:nvSpPr>
          <p:cNvPr id="73" name="Text 57"/>
          <p:cNvSpPr/>
          <p:nvPr/>
        </p:nvSpPr>
        <p:spPr>
          <a:xfrm>
            <a:off x="8870361" y="6815138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21</a:t>
            </a:r>
            <a:endParaRPr lang="en-US" sz="837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719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Testing in Design &amp; Development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76438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76438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4356" y="1000125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Definition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process of evaluating software for security vulnerabilities through various testing methodologies throughout the development lifecycle.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75736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Testing Methodologies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12169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285750" y="212169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357188" y="230743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393156"/>
            <a:ext cx="142875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0094" y="219313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Static Application Security Testing (SAST)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750094" y="236458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Analyzes source code for vulnerabilities without executing the application.</a:t>
            </a:r>
            <a:endParaRPr lang="en-US" sz="837" dirty="0"/>
          </a:p>
        </p:txBody>
      </p:sp>
      <p:sp>
        <p:nvSpPr>
          <p:cNvPr id="16" name="Shape 11"/>
          <p:cNvSpPr/>
          <p:nvPr/>
        </p:nvSpPr>
        <p:spPr>
          <a:xfrm>
            <a:off x="285750" y="2864644"/>
            <a:ext cx="4214813" cy="48577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285750" y="2864644"/>
            <a:ext cx="28575" cy="48577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357188" y="2964656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13" y="3050381"/>
            <a:ext cx="114300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0094" y="29360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Dynamic Application Security Testing (DAST)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750094" y="310753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Tests running applications by simulating attacks from the outside.</a:t>
            </a:r>
            <a:endParaRPr lang="en-US" sz="837" dirty="0"/>
          </a:p>
        </p:txBody>
      </p:sp>
      <p:sp>
        <p:nvSpPr>
          <p:cNvPr id="22" name="Shape 16"/>
          <p:cNvSpPr/>
          <p:nvPr/>
        </p:nvSpPr>
        <p:spPr>
          <a:xfrm>
            <a:off x="285750" y="343614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7"/>
          <p:cNvSpPr/>
          <p:nvPr/>
        </p:nvSpPr>
        <p:spPr>
          <a:xfrm>
            <a:off x="285750" y="343614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8"/>
          <p:cNvSpPr/>
          <p:nvPr/>
        </p:nvSpPr>
        <p:spPr>
          <a:xfrm>
            <a:off x="357188" y="36218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3707606"/>
            <a:ext cx="142875" cy="11430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50094" y="35075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Composition Analysis (SCA)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750094" y="367903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Identifies vulnerabilities in third-party and open-source components.</a:t>
            </a:r>
            <a:endParaRPr lang="en-US" sz="837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3468" y="164306"/>
            <a:ext cx="4214813" cy="2143125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4862633" y="2450306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Manual Testing Approaches</a:t>
            </a:r>
            <a:endParaRPr lang="en-US" sz="1350" dirty="0"/>
          </a:p>
        </p:txBody>
      </p:sp>
      <p:sp>
        <p:nvSpPr>
          <p:cNvPr id="30" name="Shape 22"/>
          <p:cNvSpPr/>
          <p:nvPr/>
        </p:nvSpPr>
        <p:spPr>
          <a:xfrm>
            <a:off x="4607719" y="2707481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Shape 23"/>
          <p:cNvSpPr/>
          <p:nvPr/>
        </p:nvSpPr>
        <p:spPr>
          <a:xfrm>
            <a:off x="4626294" y="2721768"/>
            <a:ext cx="45719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Shape 24"/>
          <p:cNvSpPr/>
          <p:nvPr/>
        </p:nvSpPr>
        <p:spPr>
          <a:xfrm>
            <a:off x="4679156" y="2893219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2025" y="2978944"/>
            <a:ext cx="100013" cy="114300"/>
          </a:xfrm>
          <a:prstGeom prst="rect">
            <a:avLst/>
          </a:prstGeom>
        </p:spPr>
      </p:pic>
      <p:sp>
        <p:nvSpPr>
          <p:cNvPr id="34" name="Text 25"/>
          <p:cNvSpPr/>
          <p:nvPr/>
        </p:nvSpPr>
        <p:spPr>
          <a:xfrm>
            <a:off x="5072062" y="2778919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Penetration Testing</a:t>
            </a:r>
            <a:endParaRPr lang="en-US" sz="837" dirty="0"/>
          </a:p>
        </p:txBody>
      </p:sp>
      <p:sp>
        <p:nvSpPr>
          <p:cNvPr id="35" name="Text 26"/>
          <p:cNvSpPr/>
          <p:nvPr/>
        </p:nvSpPr>
        <p:spPr>
          <a:xfrm>
            <a:off x="5072062" y="2950369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Simulated attacks by security professionals to identify vulnerabilities.</a:t>
            </a:r>
            <a:endParaRPr lang="en-US" sz="837" dirty="0"/>
          </a:p>
        </p:txBody>
      </p:sp>
      <p:sp>
        <p:nvSpPr>
          <p:cNvPr id="36" name="Shape 27"/>
          <p:cNvSpPr/>
          <p:nvPr/>
        </p:nvSpPr>
        <p:spPr>
          <a:xfrm>
            <a:off x="4626294" y="3479006"/>
            <a:ext cx="4214813" cy="48577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Shape 28"/>
          <p:cNvSpPr/>
          <p:nvPr/>
        </p:nvSpPr>
        <p:spPr>
          <a:xfrm>
            <a:off x="4623435" y="3412926"/>
            <a:ext cx="28575" cy="48577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Shape 29"/>
          <p:cNvSpPr/>
          <p:nvPr/>
        </p:nvSpPr>
        <p:spPr>
          <a:xfrm>
            <a:off x="4743161" y="3550444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2032" y="3648074"/>
            <a:ext cx="114300" cy="114300"/>
          </a:xfrm>
          <a:prstGeom prst="rect">
            <a:avLst/>
          </a:prstGeom>
        </p:spPr>
      </p:pic>
      <p:sp>
        <p:nvSpPr>
          <p:cNvPr id="40" name="Text 30"/>
          <p:cNvSpPr/>
          <p:nvPr/>
        </p:nvSpPr>
        <p:spPr>
          <a:xfrm>
            <a:off x="5131342" y="3484364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Review</a:t>
            </a:r>
            <a:endParaRPr lang="en-US" sz="837" dirty="0"/>
          </a:p>
        </p:txBody>
      </p:sp>
      <p:sp>
        <p:nvSpPr>
          <p:cNvPr id="41" name="Text 31"/>
          <p:cNvSpPr/>
          <p:nvPr/>
        </p:nvSpPr>
        <p:spPr>
          <a:xfrm>
            <a:off x="5126416" y="3664744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Manual examination of source code by security experts.</a:t>
            </a:r>
            <a:endParaRPr lang="en-US" sz="837" dirty="0"/>
          </a:p>
        </p:txBody>
      </p:sp>
      <p:sp>
        <p:nvSpPr>
          <p:cNvPr id="42" name="Text 32"/>
          <p:cNvSpPr/>
          <p:nvPr/>
        </p:nvSpPr>
        <p:spPr>
          <a:xfrm>
            <a:off x="4772025" y="4058840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Integration with SDLC</a:t>
            </a:r>
            <a:endParaRPr lang="en-US" sz="1350" dirty="0"/>
          </a:p>
        </p:txBody>
      </p:sp>
      <p:pic>
        <p:nvPicPr>
          <p:cNvPr id="4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7716" y="4435673"/>
            <a:ext cx="128588" cy="128588"/>
          </a:xfrm>
          <a:prstGeom prst="rect">
            <a:avLst/>
          </a:prstGeom>
        </p:spPr>
      </p:pic>
      <p:sp>
        <p:nvSpPr>
          <p:cNvPr id="44" name="Text 33"/>
          <p:cNvSpPr/>
          <p:nvPr/>
        </p:nvSpPr>
        <p:spPr>
          <a:xfrm>
            <a:off x="4743161" y="4371379"/>
            <a:ext cx="58779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Shift Left</a:t>
            </a:r>
            <a:endParaRPr lang="en-US" sz="942" dirty="0"/>
          </a:p>
        </p:txBody>
      </p:sp>
      <p:sp>
        <p:nvSpPr>
          <p:cNvPr id="45" name="Text 34"/>
          <p:cNvSpPr/>
          <p:nvPr/>
        </p:nvSpPr>
        <p:spPr>
          <a:xfrm>
            <a:off x="5286309" y="4348162"/>
            <a:ext cx="289478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Integrate security testing early in development</a:t>
            </a:r>
            <a:endParaRPr lang="en-US" sz="942" dirty="0"/>
          </a:p>
        </p:txBody>
      </p:sp>
      <p:pic>
        <p:nvPicPr>
          <p:cNvPr id="46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4862" y="4688383"/>
            <a:ext cx="128588" cy="128588"/>
          </a:xfrm>
          <a:prstGeom prst="rect">
            <a:avLst/>
          </a:prstGeom>
        </p:spPr>
      </p:pic>
      <p:sp>
        <p:nvSpPr>
          <p:cNvPr id="47" name="Text 35"/>
          <p:cNvSpPr/>
          <p:nvPr/>
        </p:nvSpPr>
        <p:spPr>
          <a:xfrm>
            <a:off x="4893468" y="4658915"/>
            <a:ext cx="123768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Testing</a:t>
            </a:r>
            <a:endParaRPr lang="en-US" sz="942" dirty="0"/>
          </a:p>
        </p:txBody>
      </p:sp>
      <p:sp>
        <p:nvSpPr>
          <p:cNvPr id="48" name="Text 36"/>
          <p:cNvSpPr/>
          <p:nvPr/>
        </p:nvSpPr>
        <p:spPr>
          <a:xfrm>
            <a:off x="6033641" y="4665166"/>
            <a:ext cx="259865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Automate security tests in CI/CD pipelines</a:t>
            </a:r>
            <a:endParaRPr lang="en-US" sz="942" dirty="0"/>
          </a:p>
        </p:txBody>
      </p:sp>
      <p:sp>
        <p:nvSpPr>
          <p:cNvPr id="49" name="Text 37"/>
          <p:cNvSpPr/>
          <p:nvPr/>
        </p:nvSpPr>
        <p:spPr>
          <a:xfrm>
            <a:off x="8870361" y="5643563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22</a:t>
            </a:r>
            <a:endParaRPr lang="en-US" sz="837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721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Emerging Topics &amp; Future Trends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76438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76438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4356" y="1000125"/>
            <a:ext cx="9632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Looking Forward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 technology evolves, secure software engineering must adapt to new challenges and opportunities in the security landscape.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75736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&amp; ML in Security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12169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285750" y="212169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357188" y="230743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393156"/>
            <a:ext cx="142875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0094" y="219313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Vulnerability Detection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750094" y="236458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Using ML to identify patterns and predict potential vulnerabilities in code.</a:t>
            </a:r>
            <a:endParaRPr lang="en-US" sz="837" dirty="0"/>
          </a:p>
        </p:txBody>
      </p:sp>
      <p:sp>
        <p:nvSpPr>
          <p:cNvPr id="16" name="Shape 11"/>
          <p:cNvSpPr/>
          <p:nvPr/>
        </p:nvSpPr>
        <p:spPr>
          <a:xfrm>
            <a:off x="285750" y="2864644"/>
            <a:ext cx="4214813" cy="48577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285750" y="2864644"/>
            <a:ext cx="28575" cy="48577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357188" y="2964656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13" y="3050381"/>
            <a:ext cx="114300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0094" y="29360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Intelligent Threat Monitoring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750094" y="310753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systems that adapt to evolving threats in real-time.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285750" y="3436144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DevSecOps Integration</a:t>
            </a:r>
            <a:endParaRPr lang="en-US" sz="1350" dirty="0"/>
          </a:p>
        </p:txBody>
      </p:sp>
      <p:sp>
        <p:nvSpPr>
          <p:cNvPr id="23" name="Shape 17"/>
          <p:cNvSpPr/>
          <p:nvPr/>
        </p:nvSpPr>
        <p:spPr>
          <a:xfrm>
            <a:off x="285750" y="3800475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8"/>
          <p:cNvSpPr/>
          <p:nvPr/>
        </p:nvSpPr>
        <p:spPr>
          <a:xfrm>
            <a:off x="285750" y="3800475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19"/>
          <p:cNvSpPr/>
          <p:nvPr/>
        </p:nvSpPr>
        <p:spPr>
          <a:xfrm>
            <a:off x="357188" y="3986213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4071938"/>
            <a:ext cx="142875" cy="11430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50094" y="3871913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as Code</a:t>
            </a:r>
            <a:endParaRPr lang="en-US" sz="837" dirty="0"/>
          </a:p>
        </p:txBody>
      </p:sp>
      <p:sp>
        <p:nvSpPr>
          <p:cNvPr id="28" name="Text 21"/>
          <p:cNvSpPr/>
          <p:nvPr/>
        </p:nvSpPr>
        <p:spPr>
          <a:xfrm>
            <a:off x="750094" y="4043363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Implementing security controls through code and infrastructure definitions.</a:t>
            </a:r>
            <a:endParaRPr lang="en-US" sz="837" dirty="0"/>
          </a:p>
        </p:txBody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38" y="885825"/>
            <a:ext cx="4214813" cy="2143125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4643438" y="3171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Quantum Computing Impact</a:t>
            </a:r>
            <a:endParaRPr lang="en-US" sz="1350" dirty="0"/>
          </a:p>
        </p:txBody>
      </p:sp>
      <p:sp>
        <p:nvSpPr>
          <p:cNvPr id="31" name="Shape 23"/>
          <p:cNvSpPr/>
          <p:nvPr/>
        </p:nvSpPr>
        <p:spPr>
          <a:xfrm>
            <a:off x="4643438" y="3536156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Shape 24"/>
          <p:cNvSpPr/>
          <p:nvPr/>
        </p:nvSpPr>
        <p:spPr>
          <a:xfrm>
            <a:off x="4643438" y="3536156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Shape 25"/>
          <p:cNvSpPr/>
          <p:nvPr/>
        </p:nvSpPr>
        <p:spPr>
          <a:xfrm>
            <a:off x="4714875" y="3721894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3807619"/>
            <a:ext cx="114300" cy="114300"/>
          </a:xfrm>
          <a:prstGeom prst="rect">
            <a:avLst/>
          </a:prstGeom>
        </p:spPr>
      </p:pic>
      <p:sp>
        <p:nvSpPr>
          <p:cNvPr id="35" name="Text 26"/>
          <p:cNvSpPr/>
          <p:nvPr/>
        </p:nvSpPr>
        <p:spPr>
          <a:xfrm>
            <a:off x="5107781" y="3607594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Post-Quantum Cryptography</a:t>
            </a:r>
            <a:endParaRPr lang="en-US" sz="837" dirty="0"/>
          </a:p>
        </p:txBody>
      </p:sp>
      <p:sp>
        <p:nvSpPr>
          <p:cNvPr id="36" name="Text 27"/>
          <p:cNvSpPr/>
          <p:nvPr/>
        </p:nvSpPr>
        <p:spPr>
          <a:xfrm>
            <a:off x="5107781" y="3779044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Developing cryptographic systems resistant to quantum computing attacks.</a:t>
            </a:r>
            <a:endParaRPr lang="en-US" sz="837" dirty="0"/>
          </a:p>
        </p:txBody>
      </p:sp>
      <p:sp>
        <p:nvSpPr>
          <p:cNvPr id="37" name="Text 28"/>
          <p:cNvSpPr/>
          <p:nvPr/>
        </p:nvSpPr>
        <p:spPr>
          <a:xfrm>
            <a:off x="4643438" y="4279106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Human Factors</a:t>
            </a:r>
            <a:endParaRPr lang="en-US" sz="1350" dirty="0"/>
          </a:p>
        </p:txBody>
      </p:sp>
      <p:sp>
        <p:nvSpPr>
          <p:cNvPr id="38" name="Shape 29"/>
          <p:cNvSpPr/>
          <p:nvPr/>
        </p:nvSpPr>
        <p:spPr>
          <a:xfrm>
            <a:off x="4643438" y="4643438"/>
            <a:ext cx="4214813" cy="48577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9" name="Shape 30"/>
          <p:cNvSpPr/>
          <p:nvPr/>
        </p:nvSpPr>
        <p:spPr>
          <a:xfrm>
            <a:off x="4643438" y="4643438"/>
            <a:ext cx="28575" cy="48577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0" name="Shape 31"/>
          <p:cNvSpPr/>
          <p:nvPr/>
        </p:nvSpPr>
        <p:spPr>
          <a:xfrm>
            <a:off x="4714875" y="4743450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6313" y="4829175"/>
            <a:ext cx="142875" cy="114300"/>
          </a:xfrm>
          <a:prstGeom prst="rect">
            <a:avLst/>
          </a:prstGeom>
        </p:spPr>
      </p:pic>
      <p:sp>
        <p:nvSpPr>
          <p:cNvPr id="42" name="Text 32"/>
          <p:cNvSpPr/>
          <p:nvPr/>
        </p:nvSpPr>
        <p:spPr>
          <a:xfrm>
            <a:off x="5107781" y="4714875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Culture &amp; Awareness</a:t>
            </a:r>
            <a:endParaRPr lang="en-US" sz="837" dirty="0"/>
          </a:p>
        </p:txBody>
      </p:sp>
      <p:sp>
        <p:nvSpPr>
          <p:cNvPr id="43" name="Text 33"/>
          <p:cNvSpPr/>
          <p:nvPr/>
        </p:nvSpPr>
        <p:spPr>
          <a:xfrm>
            <a:off x="5107781" y="4886325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Integrating human behavior understanding into security design.</a:t>
            </a:r>
            <a:endParaRPr lang="en-US" sz="837" dirty="0"/>
          </a:p>
        </p:txBody>
      </p:sp>
      <p:sp>
        <p:nvSpPr>
          <p:cNvPr id="44" name="Shape 34"/>
          <p:cNvSpPr/>
          <p:nvPr/>
        </p:nvSpPr>
        <p:spPr>
          <a:xfrm>
            <a:off x="4643438" y="5214938"/>
            <a:ext cx="4214813" cy="48577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5" name="Shape 35"/>
          <p:cNvSpPr/>
          <p:nvPr/>
        </p:nvSpPr>
        <p:spPr>
          <a:xfrm>
            <a:off x="4643438" y="5214938"/>
            <a:ext cx="28575" cy="48577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6" name="Shape 36"/>
          <p:cNvSpPr/>
          <p:nvPr/>
        </p:nvSpPr>
        <p:spPr>
          <a:xfrm>
            <a:off x="4714875" y="5314950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0600" y="5400675"/>
            <a:ext cx="114300" cy="114300"/>
          </a:xfrm>
          <a:prstGeom prst="rect">
            <a:avLst/>
          </a:prstGeom>
        </p:spPr>
      </p:pic>
      <p:sp>
        <p:nvSpPr>
          <p:cNvPr id="48" name="Text 37"/>
          <p:cNvSpPr/>
          <p:nvPr/>
        </p:nvSpPr>
        <p:spPr>
          <a:xfrm>
            <a:off x="5107781" y="5286375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Usable Security</a:t>
            </a:r>
            <a:endParaRPr lang="en-US" sz="837" dirty="0"/>
          </a:p>
        </p:txBody>
      </p:sp>
      <p:sp>
        <p:nvSpPr>
          <p:cNvPr id="49" name="Text 38"/>
          <p:cNvSpPr/>
          <p:nvPr/>
        </p:nvSpPr>
        <p:spPr>
          <a:xfrm>
            <a:off x="5107781" y="5457825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Designing security that works with, not against, human behavior.</a:t>
            </a:r>
            <a:endParaRPr lang="en-US" sz="837" dirty="0"/>
          </a:p>
        </p:txBody>
      </p:sp>
      <p:sp>
        <p:nvSpPr>
          <p:cNvPr id="50" name="Text 39"/>
          <p:cNvSpPr/>
          <p:nvPr/>
        </p:nvSpPr>
        <p:spPr>
          <a:xfrm>
            <a:off x="8870361" y="5757863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23</a:t>
            </a:r>
            <a:endParaRPr lang="en-US" sz="837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034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Secure Coding: Memory Safety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93583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93583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28588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8644" y="1000125"/>
            <a:ext cx="4669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Concept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Memory safety ensures that memory access operations are valid and do not lead to undefined behavior, preventing a class of critical vulnerabilities.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75736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Memory Corruption Vulnerabilities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121694"/>
            <a:ext cx="4214813" cy="48577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285750" y="2121694"/>
            <a:ext cx="28575" cy="48577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357188" y="2221706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3" y="2307431"/>
            <a:ext cx="114300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0094" y="2200275"/>
            <a:ext cx="9672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Buffer Overflows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1717318" y="2200275"/>
            <a:ext cx="22503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Writing data beyond the allocated buffer, 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750094" y="2371725"/>
            <a:ext cx="16124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overwriting adjacent memory. </a:t>
            </a:r>
            <a:endParaRPr lang="en-US" sz="837" dirty="0"/>
          </a:p>
        </p:txBody>
      </p:sp>
      <p:sp>
        <p:nvSpPr>
          <p:cNvPr id="17" name="Shape 12"/>
          <p:cNvSpPr/>
          <p:nvPr/>
        </p:nvSpPr>
        <p:spPr>
          <a:xfrm>
            <a:off x="285750" y="2693194"/>
            <a:ext cx="4214813" cy="48577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285750" y="2693194"/>
            <a:ext cx="28575" cy="48577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357188" y="2793206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3" y="2878931"/>
            <a:ext cx="114300" cy="11430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0094" y="2771775"/>
            <a:ext cx="8240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Use-After-Free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1574109" y="2771775"/>
            <a:ext cx="27477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Accessing memory after it has been freed, leading </a:t>
            </a:r>
            <a:endParaRPr lang="en-US" sz="837" dirty="0"/>
          </a:p>
        </p:txBody>
      </p:sp>
      <p:sp>
        <p:nvSpPr>
          <p:cNvPr id="23" name="Text 17"/>
          <p:cNvSpPr/>
          <p:nvPr/>
        </p:nvSpPr>
        <p:spPr>
          <a:xfrm>
            <a:off x="750094" y="2943225"/>
            <a:ext cx="140087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unpredictable behavior. </a:t>
            </a:r>
            <a:endParaRPr lang="en-US" sz="837" dirty="0"/>
          </a:p>
        </p:txBody>
      </p:sp>
      <p:sp>
        <p:nvSpPr>
          <p:cNvPr id="24" name="Shape 18"/>
          <p:cNvSpPr/>
          <p:nvPr/>
        </p:nvSpPr>
        <p:spPr>
          <a:xfrm>
            <a:off x="285750" y="3264694"/>
            <a:ext cx="4214813" cy="48577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19"/>
          <p:cNvSpPr/>
          <p:nvPr/>
        </p:nvSpPr>
        <p:spPr>
          <a:xfrm>
            <a:off x="285750" y="3264694"/>
            <a:ext cx="28575" cy="48577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Shape 20"/>
          <p:cNvSpPr/>
          <p:nvPr/>
        </p:nvSpPr>
        <p:spPr>
          <a:xfrm>
            <a:off x="357188" y="3364706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3" y="3450431"/>
            <a:ext cx="114300" cy="114300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750094" y="3343275"/>
            <a:ext cx="6894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Double-Free</a:t>
            </a:r>
            <a:endParaRPr lang="en-US" sz="837" dirty="0"/>
          </a:p>
        </p:txBody>
      </p:sp>
      <p:sp>
        <p:nvSpPr>
          <p:cNvPr id="29" name="Text 22"/>
          <p:cNvSpPr/>
          <p:nvPr/>
        </p:nvSpPr>
        <p:spPr>
          <a:xfrm>
            <a:off x="1439577" y="3343275"/>
            <a:ext cx="27156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Attempting to free the same memory block twice, </a:t>
            </a:r>
            <a:endParaRPr lang="en-US" sz="837" dirty="0"/>
          </a:p>
        </p:txBody>
      </p:sp>
      <p:sp>
        <p:nvSpPr>
          <p:cNvPr id="30" name="Text 23"/>
          <p:cNvSpPr/>
          <p:nvPr/>
        </p:nvSpPr>
        <p:spPr>
          <a:xfrm>
            <a:off x="750094" y="3514725"/>
            <a:ext cx="24121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corrupting memory management structures. </a:t>
            </a:r>
            <a:endParaRPr lang="en-US" sz="837" dirty="0"/>
          </a:p>
        </p:txBody>
      </p:sp>
      <p:sp>
        <p:nvSpPr>
          <p:cNvPr id="31" name="Shape 24"/>
          <p:cNvSpPr/>
          <p:nvPr/>
        </p:nvSpPr>
        <p:spPr>
          <a:xfrm>
            <a:off x="285750" y="3836194"/>
            <a:ext cx="4214813" cy="65722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Shape 25"/>
          <p:cNvSpPr/>
          <p:nvPr/>
        </p:nvSpPr>
        <p:spPr>
          <a:xfrm>
            <a:off x="285750" y="3836194"/>
            <a:ext cx="28575" cy="65722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Shape 26"/>
          <p:cNvSpPr/>
          <p:nvPr/>
        </p:nvSpPr>
        <p:spPr>
          <a:xfrm>
            <a:off x="357188" y="4021931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3" y="4107656"/>
            <a:ext cx="114300" cy="114300"/>
          </a:xfrm>
          <a:prstGeom prst="rect">
            <a:avLst/>
          </a:prstGeom>
        </p:spPr>
      </p:pic>
      <p:sp>
        <p:nvSpPr>
          <p:cNvPr id="35" name="Text 27"/>
          <p:cNvSpPr/>
          <p:nvPr/>
        </p:nvSpPr>
        <p:spPr>
          <a:xfrm>
            <a:off x="750094" y="3914775"/>
            <a:ext cx="17386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Integer Overflows/Underflows</a:t>
            </a:r>
            <a:endParaRPr lang="en-US" sz="837" dirty="0"/>
          </a:p>
        </p:txBody>
      </p:sp>
      <p:sp>
        <p:nvSpPr>
          <p:cNvPr id="36" name="Text 28"/>
          <p:cNvSpPr/>
          <p:nvPr/>
        </p:nvSpPr>
        <p:spPr>
          <a:xfrm>
            <a:off x="2488732" y="3914775"/>
            <a:ext cx="18624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Arithmetic operations resulting in </a:t>
            </a:r>
            <a:endParaRPr lang="en-US" sz="837" dirty="0"/>
          </a:p>
        </p:txBody>
      </p:sp>
      <p:sp>
        <p:nvSpPr>
          <p:cNvPr id="37" name="Text 29"/>
          <p:cNvSpPr/>
          <p:nvPr/>
        </p:nvSpPr>
        <p:spPr>
          <a:xfrm>
            <a:off x="750094" y="4086225"/>
            <a:ext cx="33583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values outside the representable range, leading to unexpected </a:t>
            </a:r>
            <a:endParaRPr lang="en-US" sz="837" dirty="0"/>
          </a:p>
        </p:txBody>
      </p:sp>
      <p:sp>
        <p:nvSpPr>
          <p:cNvPr id="38" name="Text 30"/>
          <p:cNvSpPr/>
          <p:nvPr/>
        </p:nvSpPr>
        <p:spPr>
          <a:xfrm>
            <a:off x="750094" y="4257675"/>
            <a:ext cx="4857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behavior. </a:t>
            </a:r>
            <a:endParaRPr lang="en-US" sz="837" dirty="0"/>
          </a:p>
        </p:txBody>
      </p:sp>
      <p:pic>
        <p:nvPicPr>
          <p:cNvPr id="39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38" y="885825"/>
            <a:ext cx="4214813" cy="1295781"/>
          </a:xfrm>
          <a:prstGeom prst="rect">
            <a:avLst/>
          </a:prstGeom>
        </p:spPr>
      </p:pic>
      <p:sp>
        <p:nvSpPr>
          <p:cNvPr id="40" name="Text 31"/>
          <p:cNvSpPr/>
          <p:nvPr/>
        </p:nvSpPr>
        <p:spPr>
          <a:xfrm>
            <a:off x="4643438" y="2324481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Coding Techniques</a:t>
            </a:r>
            <a:endParaRPr lang="en-US" sz="1350" dirty="0"/>
          </a:p>
        </p:txBody>
      </p:sp>
      <p:sp>
        <p:nvSpPr>
          <p:cNvPr id="41" name="Shape 32"/>
          <p:cNvSpPr/>
          <p:nvPr/>
        </p:nvSpPr>
        <p:spPr>
          <a:xfrm>
            <a:off x="4643438" y="2688813"/>
            <a:ext cx="4214813" cy="485775"/>
          </a:xfrm>
          <a:prstGeom prst="rect">
            <a:avLst/>
          </a:prstGeom>
          <a:solidFill>
            <a:srgbClr val="F0FF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2" name="Shape 33"/>
          <p:cNvSpPr/>
          <p:nvPr/>
        </p:nvSpPr>
        <p:spPr>
          <a:xfrm>
            <a:off x="4643438" y="2688813"/>
            <a:ext cx="28575" cy="485775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3" name="Shape 34"/>
          <p:cNvSpPr/>
          <p:nvPr/>
        </p:nvSpPr>
        <p:spPr>
          <a:xfrm>
            <a:off x="4714875" y="2788825"/>
            <a:ext cx="285750" cy="285750"/>
          </a:xfrm>
          <a:prstGeom prst="ellipse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4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313" y="2874550"/>
            <a:ext cx="142875" cy="114300"/>
          </a:xfrm>
          <a:prstGeom prst="rect">
            <a:avLst/>
          </a:prstGeom>
        </p:spPr>
      </p:pic>
      <p:sp>
        <p:nvSpPr>
          <p:cNvPr id="45" name="Text 35"/>
          <p:cNvSpPr/>
          <p:nvPr/>
        </p:nvSpPr>
        <p:spPr>
          <a:xfrm>
            <a:off x="5107781" y="2767394"/>
            <a:ext cx="14075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Memory-Safe Languages</a:t>
            </a:r>
            <a:endParaRPr lang="en-US" sz="837" dirty="0"/>
          </a:p>
        </p:txBody>
      </p:sp>
      <p:sp>
        <p:nvSpPr>
          <p:cNvPr id="46" name="Text 36"/>
          <p:cNvSpPr/>
          <p:nvPr/>
        </p:nvSpPr>
        <p:spPr>
          <a:xfrm>
            <a:off x="6515295" y="2767394"/>
            <a:ext cx="18286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Using languages like Rust, Go, or </a:t>
            </a:r>
            <a:endParaRPr lang="en-US" sz="837" dirty="0"/>
          </a:p>
        </p:txBody>
      </p:sp>
      <p:sp>
        <p:nvSpPr>
          <p:cNvPr id="47" name="Text 37"/>
          <p:cNvSpPr/>
          <p:nvPr/>
        </p:nvSpPr>
        <p:spPr>
          <a:xfrm>
            <a:off x="5107781" y="2938844"/>
            <a:ext cx="11656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modern C++ features. </a:t>
            </a:r>
            <a:endParaRPr lang="en-US" sz="837" dirty="0"/>
          </a:p>
        </p:txBody>
      </p:sp>
      <p:sp>
        <p:nvSpPr>
          <p:cNvPr id="48" name="Shape 38"/>
          <p:cNvSpPr/>
          <p:nvPr/>
        </p:nvSpPr>
        <p:spPr>
          <a:xfrm>
            <a:off x="4643438" y="3260313"/>
            <a:ext cx="4214813" cy="485775"/>
          </a:xfrm>
          <a:prstGeom prst="rect">
            <a:avLst/>
          </a:prstGeom>
          <a:solidFill>
            <a:srgbClr val="F0FF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9" name="Shape 39"/>
          <p:cNvSpPr/>
          <p:nvPr/>
        </p:nvSpPr>
        <p:spPr>
          <a:xfrm>
            <a:off x="4643438" y="3260313"/>
            <a:ext cx="28575" cy="485775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0" name="Shape 40"/>
          <p:cNvSpPr/>
          <p:nvPr/>
        </p:nvSpPr>
        <p:spPr>
          <a:xfrm>
            <a:off x="4714875" y="3360325"/>
            <a:ext cx="285750" cy="285750"/>
          </a:xfrm>
          <a:prstGeom prst="ellipse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1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6313" y="3446050"/>
            <a:ext cx="142875" cy="114300"/>
          </a:xfrm>
          <a:prstGeom prst="rect">
            <a:avLst/>
          </a:prstGeom>
        </p:spPr>
      </p:pic>
      <p:sp>
        <p:nvSpPr>
          <p:cNvPr id="52" name="Text 41"/>
          <p:cNvSpPr/>
          <p:nvPr/>
        </p:nvSpPr>
        <p:spPr>
          <a:xfrm>
            <a:off x="5107781" y="3338894"/>
            <a:ext cx="9840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Bounds Checking</a:t>
            </a:r>
            <a:endParaRPr lang="en-US" sz="837" dirty="0"/>
          </a:p>
        </p:txBody>
      </p:sp>
      <p:sp>
        <p:nvSpPr>
          <p:cNvPr id="53" name="Text 42"/>
          <p:cNvSpPr/>
          <p:nvPr/>
        </p:nvSpPr>
        <p:spPr>
          <a:xfrm>
            <a:off x="6091805" y="3338894"/>
            <a:ext cx="25027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Ensuring array and buffer accesses are within </a:t>
            </a:r>
            <a:endParaRPr lang="en-US" sz="837" dirty="0"/>
          </a:p>
        </p:txBody>
      </p:sp>
      <p:sp>
        <p:nvSpPr>
          <p:cNvPr id="54" name="Text 43"/>
          <p:cNvSpPr/>
          <p:nvPr/>
        </p:nvSpPr>
        <p:spPr>
          <a:xfrm>
            <a:off x="5107781" y="3510344"/>
            <a:ext cx="13631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their defined boundaries. </a:t>
            </a:r>
            <a:endParaRPr lang="en-US" sz="837" dirty="0"/>
          </a:p>
        </p:txBody>
      </p:sp>
      <p:sp>
        <p:nvSpPr>
          <p:cNvPr id="55" name="Shape 44"/>
          <p:cNvSpPr/>
          <p:nvPr/>
        </p:nvSpPr>
        <p:spPr>
          <a:xfrm>
            <a:off x="4643438" y="3831813"/>
            <a:ext cx="4214813" cy="485775"/>
          </a:xfrm>
          <a:prstGeom prst="rect">
            <a:avLst/>
          </a:prstGeom>
          <a:solidFill>
            <a:srgbClr val="F0FF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6" name="Shape 45"/>
          <p:cNvSpPr/>
          <p:nvPr/>
        </p:nvSpPr>
        <p:spPr>
          <a:xfrm>
            <a:off x="4643438" y="3831813"/>
            <a:ext cx="28575" cy="485775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7" name="Shape 46"/>
          <p:cNvSpPr/>
          <p:nvPr/>
        </p:nvSpPr>
        <p:spPr>
          <a:xfrm>
            <a:off x="4714875" y="3931825"/>
            <a:ext cx="285750" cy="285750"/>
          </a:xfrm>
          <a:prstGeom prst="ellipse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8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4017550"/>
            <a:ext cx="114300" cy="114300"/>
          </a:xfrm>
          <a:prstGeom prst="rect">
            <a:avLst/>
          </a:prstGeom>
        </p:spPr>
      </p:pic>
      <p:sp>
        <p:nvSpPr>
          <p:cNvPr id="59" name="Text 47"/>
          <p:cNvSpPr/>
          <p:nvPr/>
        </p:nvSpPr>
        <p:spPr>
          <a:xfrm>
            <a:off x="5107781" y="3910394"/>
            <a:ext cx="10634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Memory Sanitizers</a:t>
            </a:r>
            <a:endParaRPr lang="en-US" sz="837" dirty="0"/>
          </a:p>
        </p:txBody>
      </p:sp>
      <p:sp>
        <p:nvSpPr>
          <p:cNvPr id="60" name="Text 48"/>
          <p:cNvSpPr/>
          <p:nvPr/>
        </p:nvSpPr>
        <p:spPr>
          <a:xfrm>
            <a:off x="6171251" y="3910394"/>
            <a:ext cx="235333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Tools like AddressSanitizer (ASan) to detect </a:t>
            </a:r>
            <a:endParaRPr lang="en-US" sz="837" dirty="0"/>
          </a:p>
        </p:txBody>
      </p:sp>
      <p:sp>
        <p:nvSpPr>
          <p:cNvPr id="61" name="Text 49"/>
          <p:cNvSpPr/>
          <p:nvPr/>
        </p:nvSpPr>
        <p:spPr>
          <a:xfrm>
            <a:off x="5107781" y="4081844"/>
            <a:ext cx="1436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memory errors at runtime. </a:t>
            </a:r>
            <a:endParaRPr lang="en-US" sz="837" dirty="0"/>
          </a:p>
        </p:txBody>
      </p:sp>
      <p:sp>
        <p:nvSpPr>
          <p:cNvPr id="62" name="Shape 50"/>
          <p:cNvSpPr/>
          <p:nvPr/>
        </p:nvSpPr>
        <p:spPr>
          <a:xfrm>
            <a:off x="4643438" y="4403313"/>
            <a:ext cx="4214813" cy="428625"/>
          </a:xfrm>
          <a:prstGeom prst="rect">
            <a:avLst/>
          </a:prstGeom>
          <a:solidFill>
            <a:srgbClr val="F0FF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3" name="Shape 51"/>
          <p:cNvSpPr/>
          <p:nvPr/>
        </p:nvSpPr>
        <p:spPr>
          <a:xfrm>
            <a:off x="4643438" y="4403313"/>
            <a:ext cx="28575" cy="428625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4" name="Shape 52"/>
          <p:cNvSpPr/>
          <p:nvPr/>
        </p:nvSpPr>
        <p:spPr>
          <a:xfrm>
            <a:off x="4714875" y="4474750"/>
            <a:ext cx="285750" cy="285750"/>
          </a:xfrm>
          <a:prstGeom prst="ellipse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5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7744" y="4560475"/>
            <a:ext cx="100013" cy="114300"/>
          </a:xfrm>
          <a:prstGeom prst="rect">
            <a:avLst/>
          </a:prstGeom>
        </p:spPr>
      </p:pic>
      <p:sp>
        <p:nvSpPr>
          <p:cNvPr id="66" name="Text 53"/>
          <p:cNvSpPr/>
          <p:nvPr/>
        </p:nvSpPr>
        <p:spPr>
          <a:xfrm>
            <a:off x="5107781" y="4539044"/>
            <a:ext cx="13088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String Handling</a:t>
            </a:r>
            <a:endParaRPr lang="en-US" sz="837" dirty="0"/>
          </a:p>
        </p:txBody>
      </p:sp>
      <p:sp>
        <p:nvSpPr>
          <p:cNvPr id="67" name="Text 54"/>
          <p:cNvSpPr/>
          <p:nvPr/>
        </p:nvSpPr>
        <p:spPr>
          <a:xfrm>
            <a:off x="6416650" y="4539044"/>
            <a:ext cx="22246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Using safe string functions and libraries. </a:t>
            </a:r>
            <a:endParaRPr lang="en-US" sz="837" dirty="0"/>
          </a:p>
        </p:txBody>
      </p:sp>
      <p:sp>
        <p:nvSpPr>
          <p:cNvPr id="68" name="Text 55"/>
          <p:cNvSpPr/>
          <p:nvPr/>
        </p:nvSpPr>
        <p:spPr>
          <a:xfrm>
            <a:off x="8870361" y="4889088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25</a:t>
            </a:r>
            <a:endParaRPr lang="en-US" sz="837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50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Secure Coding: Concurrency Issues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93583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93583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4356" y="1000125"/>
            <a:ext cx="4669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Concept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Concurrency issues arise when multiple threads or processes access shared resources simultaneously, leading to unpredictable behavior and potential security vulnerabilities.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92881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Concurrency Vulnerabilities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293144"/>
            <a:ext cx="4214813" cy="48577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285750" y="2293144"/>
            <a:ext cx="28575" cy="48577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357188" y="2393156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478881"/>
            <a:ext cx="85725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0094" y="2371725"/>
            <a:ext cx="9135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Race Conditions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1663601" y="2371725"/>
            <a:ext cx="26049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When the outcome of an operation depends on 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750094" y="2543175"/>
            <a:ext cx="28917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unpredictable sequence or timing of other events. </a:t>
            </a:r>
            <a:endParaRPr lang="en-US" sz="837" dirty="0"/>
          </a:p>
        </p:txBody>
      </p:sp>
      <p:sp>
        <p:nvSpPr>
          <p:cNvPr id="17" name="Shape 12"/>
          <p:cNvSpPr/>
          <p:nvPr/>
        </p:nvSpPr>
        <p:spPr>
          <a:xfrm>
            <a:off x="285750" y="2864644"/>
            <a:ext cx="4214813" cy="48577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285750" y="2864644"/>
            <a:ext cx="28575" cy="48577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357188" y="2964656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" y="3050381"/>
            <a:ext cx="100013" cy="11430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0094" y="2943225"/>
            <a:ext cx="5855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Deadlocks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1335658" y="2943225"/>
            <a:ext cx="29133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A situation where two or more competing actions are </a:t>
            </a:r>
            <a:endParaRPr lang="en-US" sz="837" dirty="0"/>
          </a:p>
        </p:txBody>
      </p:sp>
      <p:sp>
        <p:nvSpPr>
          <p:cNvPr id="23" name="Text 17"/>
          <p:cNvSpPr/>
          <p:nvPr/>
        </p:nvSpPr>
        <p:spPr>
          <a:xfrm>
            <a:off x="750094" y="3114675"/>
            <a:ext cx="338797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each waiting for the other to finish, and thus neither ever does. </a:t>
            </a:r>
            <a:endParaRPr lang="en-US" sz="837" dirty="0"/>
          </a:p>
        </p:txBody>
      </p:sp>
      <p:sp>
        <p:nvSpPr>
          <p:cNvPr id="24" name="Shape 18"/>
          <p:cNvSpPr/>
          <p:nvPr/>
        </p:nvSpPr>
        <p:spPr>
          <a:xfrm>
            <a:off x="285750" y="3436144"/>
            <a:ext cx="4214813" cy="657225"/>
          </a:xfrm>
          <a:prstGeom prst="rect">
            <a:avLst/>
          </a:prstGeom>
          <a:solidFill>
            <a:srgbClr val="FFF8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19"/>
          <p:cNvSpPr/>
          <p:nvPr/>
        </p:nvSpPr>
        <p:spPr>
          <a:xfrm>
            <a:off x="285750" y="3436144"/>
            <a:ext cx="28575" cy="657225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Shape 20"/>
          <p:cNvSpPr/>
          <p:nvPr/>
        </p:nvSpPr>
        <p:spPr>
          <a:xfrm>
            <a:off x="357188" y="3621881"/>
            <a:ext cx="285750" cy="285750"/>
          </a:xfrm>
          <a:prstGeom prst="ellipse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56" y="3707606"/>
            <a:ext cx="100013" cy="114300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750094" y="3514725"/>
            <a:ext cx="22507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Time-of-Check to Time-of-Use (TOCTOU)</a:t>
            </a:r>
            <a:endParaRPr lang="en-US" sz="837" dirty="0"/>
          </a:p>
        </p:txBody>
      </p:sp>
      <p:sp>
        <p:nvSpPr>
          <p:cNvPr id="29" name="Text 22"/>
          <p:cNvSpPr/>
          <p:nvPr/>
        </p:nvSpPr>
        <p:spPr>
          <a:xfrm>
            <a:off x="3000794" y="3514725"/>
            <a:ext cx="13840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A race condition where a </a:t>
            </a:r>
            <a:endParaRPr lang="en-US" sz="837" dirty="0"/>
          </a:p>
        </p:txBody>
      </p:sp>
      <p:sp>
        <p:nvSpPr>
          <p:cNvPr id="30" name="Text 23"/>
          <p:cNvSpPr/>
          <p:nvPr/>
        </p:nvSpPr>
        <p:spPr>
          <a:xfrm>
            <a:off x="750094" y="3686175"/>
            <a:ext cx="364504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 checks the state of a resource before using it, but the state </a:t>
            </a:r>
            <a:endParaRPr lang="en-US" sz="837" dirty="0"/>
          </a:p>
        </p:txBody>
      </p:sp>
      <p:sp>
        <p:nvSpPr>
          <p:cNvPr id="31" name="Text 24"/>
          <p:cNvSpPr/>
          <p:nvPr/>
        </p:nvSpPr>
        <p:spPr>
          <a:xfrm>
            <a:off x="750094" y="3857625"/>
            <a:ext cx="21776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changes between the check and the use. </a:t>
            </a:r>
            <a:endParaRPr lang="en-US" sz="837" dirty="0"/>
          </a:p>
        </p:txBody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38" y="885825"/>
            <a:ext cx="4214813" cy="1785938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4643438" y="2814638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Concurrency Techniques</a:t>
            </a:r>
            <a:endParaRPr lang="en-US" sz="1350" dirty="0"/>
          </a:p>
        </p:txBody>
      </p:sp>
      <p:sp>
        <p:nvSpPr>
          <p:cNvPr id="34" name="Shape 26"/>
          <p:cNvSpPr/>
          <p:nvPr/>
        </p:nvSpPr>
        <p:spPr>
          <a:xfrm>
            <a:off x="4643438" y="3178969"/>
            <a:ext cx="4214813" cy="485775"/>
          </a:xfrm>
          <a:prstGeom prst="rect">
            <a:avLst/>
          </a:prstGeom>
          <a:solidFill>
            <a:srgbClr val="F0FF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5" name="Shape 27"/>
          <p:cNvSpPr/>
          <p:nvPr/>
        </p:nvSpPr>
        <p:spPr>
          <a:xfrm>
            <a:off x="4643438" y="3178969"/>
            <a:ext cx="28575" cy="485775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Shape 28"/>
          <p:cNvSpPr/>
          <p:nvPr/>
        </p:nvSpPr>
        <p:spPr>
          <a:xfrm>
            <a:off x="4714875" y="3278981"/>
            <a:ext cx="285750" cy="285750"/>
          </a:xfrm>
          <a:prstGeom prst="ellipse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2031" y="3364706"/>
            <a:ext cx="71438" cy="114300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5107781" y="3257550"/>
            <a:ext cx="15316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Synchronization Primitives</a:t>
            </a:r>
            <a:endParaRPr lang="en-US" sz="837" dirty="0"/>
          </a:p>
        </p:txBody>
      </p:sp>
      <p:sp>
        <p:nvSpPr>
          <p:cNvPr id="39" name="Text 30"/>
          <p:cNvSpPr/>
          <p:nvPr/>
        </p:nvSpPr>
        <p:spPr>
          <a:xfrm>
            <a:off x="6639418" y="3257550"/>
            <a:ext cx="18770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Using mutexes, semaphores, and </a:t>
            </a:r>
            <a:endParaRPr lang="en-US" sz="837" dirty="0"/>
          </a:p>
        </p:txBody>
      </p:sp>
      <p:sp>
        <p:nvSpPr>
          <p:cNvPr id="40" name="Text 31"/>
          <p:cNvSpPr/>
          <p:nvPr/>
        </p:nvSpPr>
        <p:spPr>
          <a:xfrm>
            <a:off x="5107781" y="3257550"/>
            <a:ext cx="3677999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locks to control access to shared resources. </a:t>
            </a:r>
            <a:endParaRPr lang="en-US" sz="837" dirty="0"/>
          </a:p>
        </p:txBody>
      </p:sp>
      <p:sp>
        <p:nvSpPr>
          <p:cNvPr id="41" name="Shape 32"/>
          <p:cNvSpPr/>
          <p:nvPr/>
        </p:nvSpPr>
        <p:spPr>
          <a:xfrm>
            <a:off x="4643438" y="3750469"/>
            <a:ext cx="4214813" cy="485775"/>
          </a:xfrm>
          <a:prstGeom prst="rect">
            <a:avLst/>
          </a:prstGeom>
          <a:solidFill>
            <a:srgbClr val="F0FF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2" name="Shape 33"/>
          <p:cNvSpPr/>
          <p:nvPr/>
        </p:nvSpPr>
        <p:spPr>
          <a:xfrm>
            <a:off x="4643438" y="3750469"/>
            <a:ext cx="28575" cy="485775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3" name="Shape 34"/>
          <p:cNvSpPr/>
          <p:nvPr/>
        </p:nvSpPr>
        <p:spPr>
          <a:xfrm>
            <a:off x="4714875" y="3850481"/>
            <a:ext cx="285750" cy="285750"/>
          </a:xfrm>
          <a:prstGeom prst="ellipse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0600" y="3936206"/>
            <a:ext cx="114300" cy="114300"/>
          </a:xfrm>
          <a:prstGeom prst="rect">
            <a:avLst/>
          </a:prstGeom>
        </p:spPr>
      </p:pic>
      <p:sp>
        <p:nvSpPr>
          <p:cNvPr id="45" name="Text 35"/>
          <p:cNvSpPr/>
          <p:nvPr/>
        </p:nvSpPr>
        <p:spPr>
          <a:xfrm>
            <a:off x="5107781" y="3829050"/>
            <a:ext cx="10714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Atomic Operations</a:t>
            </a:r>
            <a:endParaRPr lang="en-US" sz="837" dirty="0"/>
          </a:p>
        </p:txBody>
      </p:sp>
      <p:sp>
        <p:nvSpPr>
          <p:cNvPr id="46" name="Text 36"/>
          <p:cNvSpPr/>
          <p:nvPr/>
        </p:nvSpPr>
        <p:spPr>
          <a:xfrm>
            <a:off x="6179232" y="3829050"/>
            <a:ext cx="24345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Operations that are guaranteed to complete </a:t>
            </a:r>
            <a:endParaRPr lang="en-US" sz="837" dirty="0"/>
          </a:p>
        </p:txBody>
      </p:sp>
      <p:sp>
        <p:nvSpPr>
          <p:cNvPr id="47" name="Text 37"/>
          <p:cNvSpPr/>
          <p:nvPr/>
        </p:nvSpPr>
        <p:spPr>
          <a:xfrm>
            <a:off x="5107781" y="4000500"/>
            <a:ext cx="21769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without interruption from other threads. </a:t>
            </a:r>
            <a:endParaRPr lang="en-US" sz="837" dirty="0"/>
          </a:p>
        </p:txBody>
      </p:sp>
      <p:sp>
        <p:nvSpPr>
          <p:cNvPr id="48" name="Shape 38"/>
          <p:cNvSpPr/>
          <p:nvPr/>
        </p:nvSpPr>
        <p:spPr>
          <a:xfrm>
            <a:off x="4643438" y="4321969"/>
            <a:ext cx="4214813" cy="485775"/>
          </a:xfrm>
          <a:prstGeom prst="rect">
            <a:avLst/>
          </a:prstGeom>
          <a:solidFill>
            <a:srgbClr val="F0FF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9" name="Shape 39"/>
          <p:cNvSpPr/>
          <p:nvPr/>
        </p:nvSpPr>
        <p:spPr>
          <a:xfrm>
            <a:off x="4643438" y="4321969"/>
            <a:ext cx="28575" cy="485775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0" name="Shape 40"/>
          <p:cNvSpPr/>
          <p:nvPr/>
        </p:nvSpPr>
        <p:spPr>
          <a:xfrm>
            <a:off x="4714875" y="4421981"/>
            <a:ext cx="285750" cy="285750"/>
          </a:xfrm>
          <a:prstGeom prst="ellipse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7744" y="4507706"/>
            <a:ext cx="100013" cy="114300"/>
          </a:xfrm>
          <a:prstGeom prst="rect">
            <a:avLst/>
          </a:prstGeom>
        </p:spPr>
      </p:pic>
      <p:sp>
        <p:nvSpPr>
          <p:cNvPr id="52" name="Text 41"/>
          <p:cNvSpPr/>
          <p:nvPr/>
        </p:nvSpPr>
        <p:spPr>
          <a:xfrm>
            <a:off x="5107781" y="4400550"/>
            <a:ext cx="15661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Immutable Data Structures</a:t>
            </a:r>
            <a:endParaRPr lang="en-US" sz="837" dirty="0"/>
          </a:p>
        </p:txBody>
      </p:sp>
      <p:sp>
        <p:nvSpPr>
          <p:cNvPr id="53" name="Text 42"/>
          <p:cNvSpPr/>
          <p:nvPr/>
        </p:nvSpPr>
        <p:spPr>
          <a:xfrm>
            <a:off x="6673937" y="4400550"/>
            <a:ext cx="17245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Designing data structures that </a:t>
            </a:r>
            <a:endParaRPr lang="en-US" sz="837" dirty="0"/>
          </a:p>
        </p:txBody>
      </p:sp>
      <p:sp>
        <p:nvSpPr>
          <p:cNvPr id="54" name="Text 43"/>
          <p:cNvSpPr/>
          <p:nvPr/>
        </p:nvSpPr>
        <p:spPr>
          <a:xfrm>
            <a:off x="5107781" y="4400550"/>
            <a:ext cx="3661423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cannot be modified after creation, eliminating race conditions. </a:t>
            </a:r>
            <a:endParaRPr lang="en-US" sz="837" dirty="0"/>
          </a:p>
        </p:txBody>
      </p:sp>
      <p:sp>
        <p:nvSpPr>
          <p:cNvPr id="55" name="Shape 44"/>
          <p:cNvSpPr/>
          <p:nvPr/>
        </p:nvSpPr>
        <p:spPr>
          <a:xfrm>
            <a:off x="4643438" y="4893469"/>
            <a:ext cx="4214813" cy="485775"/>
          </a:xfrm>
          <a:prstGeom prst="rect">
            <a:avLst/>
          </a:prstGeom>
          <a:solidFill>
            <a:srgbClr val="F0FF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6" name="Shape 45"/>
          <p:cNvSpPr/>
          <p:nvPr/>
        </p:nvSpPr>
        <p:spPr>
          <a:xfrm>
            <a:off x="4643438" y="4893469"/>
            <a:ext cx="28575" cy="485775"/>
          </a:xfrm>
          <a:prstGeom prst="rect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7" name="Shape 46"/>
          <p:cNvSpPr/>
          <p:nvPr/>
        </p:nvSpPr>
        <p:spPr>
          <a:xfrm>
            <a:off x="4714875" y="4993481"/>
            <a:ext cx="285750" cy="285750"/>
          </a:xfrm>
          <a:prstGeom prst="ellipse">
            <a:avLst/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8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7744" y="5079206"/>
            <a:ext cx="100013" cy="114300"/>
          </a:xfrm>
          <a:prstGeom prst="rect">
            <a:avLst/>
          </a:prstGeom>
        </p:spPr>
      </p:pic>
      <p:sp>
        <p:nvSpPr>
          <p:cNvPr id="59" name="Text 47"/>
          <p:cNvSpPr/>
          <p:nvPr/>
        </p:nvSpPr>
        <p:spPr>
          <a:xfrm>
            <a:off x="5107781" y="4972050"/>
            <a:ext cx="12117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Thread-Safe Libraries</a:t>
            </a:r>
            <a:endParaRPr lang="en-US" sz="837" dirty="0"/>
          </a:p>
        </p:txBody>
      </p:sp>
      <p:sp>
        <p:nvSpPr>
          <p:cNvPr id="60" name="Text 48"/>
          <p:cNvSpPr/>
          <p:nvPr/>
        </p:nvSpPr>
        <p:spPr>
          <a:xfrm>
            <a:off x="6319484" y="4972050"/>
            <a:ext cx="22910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Using libraries and frameworks designed </a:t>
            </a:r>
            <a:endParaRPr lang="en-US" sz="837" dirty="0"/>
          </a:p>
        </p:txBody>
      </p:sp>
      <p:sp>
        <p:nvSpPr>
          <p:cNvPr id="61" name="Text 49"/>
          <p:cNvSpPr/>
          <p:nvPr/>
        </p:nvSpPr>
        <p:spPr>
          <a:xfrm>
            <a:off x="5107781" y="4972050"/>
            <a:ext cx="3658437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concurrent environments. </a:t>
            </a:r>
            <a:endParaRPr lang="en-US" sz="837" dirty="0"/>
          </a:p>
        </p:txBody>
      </p:sp>
      <p:sp>
        <p:nvSpPr>
          <p:cNvPr id="62" name="Text 50"/>
          <p:cNvSpPr/>
          <p:nvPr/>
        </p:nvSpPr>
        <p:spPr>
          <a:xfrm>
            <a:off x="8870361" y="5436394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26</a:t>
            </a:r>
            <a:endParaRPr lang="en-US" sz="837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Secure Coding: Input Validation Deep Dive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3413931" cy="93583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93583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4356" y="1000125"/>
            <a:ext cx="6717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Importance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319961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Input validation is paramount for security, preventing various attacks by ensuring all input data conforms to expected formats and ranges before processing.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928813"/>
            <a:ext cx="341393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Context-Aware Validation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293144"/>
            <a:ext cx="3413931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285750" y="229314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357188" y="24788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564606"/>
            <a:ext cx="142875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0094" y="2364581"/>
            <a:ext cx="28781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 Context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750094" y="2536031"/>
            <a:ext cx="28781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Preventing XSS by validating and sanitizing input for HTML output.</a:t>
            </a:r>
            <a:endParaRPr lang="en-US" sz="837" dirty="0"/>
          </a:p>
        </p:txBody>
      </p:sp>
      <p:sp>
        <p:nvSpPr>
          <p:cNvPr id="16" name="Shape 11"/>
          <p:cNvSpPr/>
          <p:nvPr/>
        </p:nvSpPr>
        <p:spPr>
          <a:xfrm>
            <a:off x="285750" y="3036094"/>
            <a:ext cx="3413931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285750" y="303609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357188" y="322183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" y="3307556"/>
            <a:ext cx="100013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0094" y="3107531"/>
            <a:ext cx="28781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SQL Context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750094" y="3278981"/>
            <a:ext cx="28781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Preventing SQL Injection by validating input before database queries.</a:t>
            </a:r>
            <a:endParaRPr lang="en-US" sz="837" dirty="0"/>
          </a:p>
        </p:txBody>
      </p:sp>
      <p:sp>
        <p:nvSpPr>
          <p:cNvPr id="22" name="Shape 16"/>
          <p:cNvSpPr/>
          <p:nvPr/>
        </p:nvSpPr>
        <p:spPr>
          <a:xfrm>
            <a:off x="285750" y="3779044"/>
            <a:ext cx="3413931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7"/>
          <p:cNvSpPr/>
          <p:nvPr/>
        </p:nvSpPr>
        <p:spPr>
          <a:xfrm>
            <a:off x="285750" y="377904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8"/>
          <p:cNvSpPr/>
          <p:nvPr/>
        </p:nvSpPr>
        <p:spPr>
          <a:xfrm>
            <a:off x="357188" y="39647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050506"/>
            <a:ext cx="85725" cy="11430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50094" y="3850481"/>
            <a:ext cx="28781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JSON/XML Context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750094" y="4021931"/>
            <a:ext cx="28781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Ensuring data integrity and preventing parsing vulnerabilities in structured data.</a:t>
            </a:r>
            <a:endParaRPr lang="en-US" sz="837" dirty="0"/>
          </a:p>
        </p:txBody>
      </p:sp>
      <p:sp>
        <p:nvSpPr>
          <p:cNvPr id="28" name="Text 21"/>
          <p:cNvSpPr/>
          <p:nvPr/>
        </p:nvSpPr>
        <p:spPr>
          <a:xfrm>
            <a:off x="3842556" y="1060847"/>
            <a:ext cx="501569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Regular Expressions: Best Practices &amp; Pitfalls</a:t>
            </a:r>
            <a:endParaRPr lang="en-US" sz="1350" dirty="0"/>
          </a:p>
        </p:txBody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2556" y="1460897"/>
            <a:ext cx="107156" cy="142875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4006862" y="1434108"/>
            <a:ext cx="32862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strong, specific regex patterns for validation. </a:t>
            </a:r>
            <a:endParaRPr lang="en-US" sz="1046" dirty="0"/>
          </a:p>
        </p:txBody>
      </p:sp>
      <p:pic>
        <p:nvPicPr>
          <p:cNvPr id="3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2556" y="1782366"/>
            <a:ext cx="142875" cy="142875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4042581" y="1755577"/>
            <a:ext cx="47230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Beware of ReDoS (Regular Expression Denial of Service) vulnerabilities. </a:t>
            </a:r>
            <a:endParaRPr lang="en-US" sz="1046" dirty="0"/>
          </a:p>
        </p:txBody>
      </p:sp>
      <p:sp>
        <p:nvSpPr>
          <p:cNvPr id="33" name="Shape 24"/>
          <p:cNvSpPr/>
          <p:nvPr/>
        </p:nvSpPr>
        <p:spPr>
          <a:xfrm>
            <a:off x="3842556" y="2175272"/>
            <a:ext cx="5015694" cy="1071563"/>
          </a:xfrm>
          <a:prstGeom prst="rect">
            <a:avLst/>
          </a:prstGeom>
          <a:solidFill>
            <a:srgbClr val="2D2D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4" name="Text 25"/>
          <p:cNvSpPr/>
          <p:nvPr/>
        </p:nvSpPr>
        <p:spPr>
          <a:xfrm>
            <a:off x="3949712" y="2303859"/>
            <a:ext cx="4801381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// Example: Validating email format</a:t>
            </a:r>
            <a:endParaRPr lang="en-US" sz="837" dirty="0"/>
          </a:p>
          <a:p>
            <a:pPr marL="0" indent="0">
              <a:buNone/>
            </a:pPr>
            <a:r>
              <a:rPr lang="en-US" sz="837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const emailRegex = /^[a-zA-Z0-9._%+-]+@[a-zA-Z0-9.-]+\.[a-zA-Z]{2,}$/;</a:t>
            </a:r>
            <a:endParaRPr lang="en-US" sz="837" dirty="0"/>
          </a:p>
          <a:p>
            <a:pPr marL="0" indent="0">
              <a:buNone/>
            </a:pPr>
            <a:r>
              <a:rPr lang="en-US" sz="837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if (!emailRegex.test(inputEmail)) {</a:t>
            </a:r>
            <a:endParaRPr lang="en-US" sz="837" dirty="0"/>
          </a:p>
          <a:p>
            <a:pPr marL="0" indent="0">
              <a:buNone/>
            </a:pPr>
            <a:r>
              <a:rPr lang="en-US" sz="837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// Handle invalid email</a:t>
            </a:r>
            <a:endParaRPr lang="en-US" sz="837" dirty="0"/>
          </a:p>
          <a:p>
            <a:pPr marL="0" indent="0">
              <a:buNone/>
            </a:pPr>
            <a:r>
              <a:rPr lang="en-US" sz="837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837" dirty="0"/>
          </a:p>
        </p:txBody>
      </p:sp>
      <p:sp>
        <p:nvSpPr>
          <p:cNvPr id="35" name="Text 26"/>
          <p:cNvSpPr/>
          <p:nvPr/>
        </p:nvSpPr>
        <p:spPr>
          <a:xfrm>
            <a:off x="3842556" y="3246834"/>
            <a:ext cx="501569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Validation Frameworks &amp; Libraries</a:t>
            </a:r>
            <a:endParaRPr lang="en-US" sz="1350" dirty="0"/>
          </a:p>
        </p:txBody>
      </p:sp>
      <p:pic>
        <p:nvPicPr>
          <p:cNvPr id="3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556" y="3646884"/>
            <a:ext cx="142875" cy="142875"/>
          </a:xfrm>
          <a:prstGeom prst="rect">
            <a:avLst/>
          </a:prstGeom>
        </p:spPr>
      </p:pic>
      <p:sp>
        <p:nvSpPr>
          <p:cNvPr id="37" name="Text 27"/>
          <p:cNvSpPr/>
          <p:nvPr/>
        </p:nvSpPr>
        <p:spPr>
          <a:xfrm>
            <a:off x="4042581" y="3620095"/>
            <a:ext cx="431496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Utilize established libraries like OWASP ESAPI, Apache Commons </a:t>
            </a:r>
            <a:endParaRPr lang="en-US" sz="1046" dirty="0"/>
          </a:p>
        </p:txBody>
      </p:sp>
      <p:sp>
        <p:nvSpPr>
          <p:cNvPr id="38" name="Text 28"/>
          <p:cNvSpPr/>
          <p:nvPr/>
        </p:nvSpPr>
        <p:spPr>
          <a:xfrm>
            <a:off x="3842556" y="3834408"/>
            <a:ext cx="28129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Validator, or built-in framework validators. </a:t>
            </a:r>
            <a:endParaRPr lang="en-US" sz="1046" dirty="0"/>
          </a:p>
        </p:txBody>
      </p:sp>
      <p:pic>
        <p:nvPicPr>
          <p:cNvPr id="39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2556" y="4182666"/>
            <a:ext cx="178594" cy="142875"/>
          </a:xfrm>
          <a:prstGeom prst="rect">
            <a:avLst/>
          </a:prstGeom>
        </p:spPr>
      </p:pic>
      <p:sp>
        <p:nvSpPr>
          <p:cNvPr id="40" name="Text 29"/>
          <p:cNvSpPr/>
          <p:nvPr/>
        </p:nvSpPr>
        <p:spPr>
          <a:xfrm>
            <a:off x="4078300" y="4155877"/>
            <a:ext cx="437713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These provide pre-built, tested, and secure validation routines for </a:t>
            </a:r>
            <a:endParaRPr lang="en-US" sz="1046" dirty="0"/>
          </a:p>
        </p:txBody>
      </p:sp>
      <p:sp>
        <p:nvSpPr>
          <p:cNvPr id="41" name="Text 30"/>
          <p:cNvSpPr/>
          <p:nvPr/>
        </p:nvSpPr>
        <p:spPr>
          <a:xfrm>
            <a:off x="3842556" y="4370189"/>
            <a:ext cx="13706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data types. </a:t>
            </a:r>
            <a:endParaRPr lang="en-US" sz="1046" dirty="0"/>
          </a:p>
        </p:txBody>
      </p:sp>
      <p:sp>
        <p:nvSpPr>
          <p:cNvPr id="42" name="Text 31"/>
          <p:cNvSpPr/>
          <p:nvPr/>
        </p:nvSpPr>
        <p:spPr>
          <a:xfrm>
            <a:off x="8870361" y="4829175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27</a:t>
            </a:r>
            <a:endParaRPr lang="en-US" sz="837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50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Secure Coding: Output Encoding Deep Dive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3482522" cy="93583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93583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42875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2931" y="1000125"/>
            <a:ext cx="4662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Purpose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326821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Output encoding converts untrusted input into a safe form for the intended output context, preventing injection attacks like XSS.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928813"/>
            <a:ext cx="348252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Encoding for Different Contexts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293144"/>
            <a:ext cx="3482522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285750" y="229314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357188" y="24788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564606"/>
            <a:ext cx="85725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0094" y="2364581"/>
            <a:ext cx="29467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 Context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750094" y="2536031"/>
            <a:ext cx="29467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Encode special characters (&lt;, &gt;, ", ", &amp;) to prevent HTML injection and XSS.</a:t>
            </a:r>
            <a:endParaRPr lang="en-US" sz="837" dirty="0"/>
          </a:p>
        </p:txBody>
      </p:sp>
      <p:sp>
        <p:nvSpPr>
          <p:cNvPr id="16" name="Shape 11"/>
          <p:cNvSpPr/>
          <p:nvPr/>
        </p:nvSpPr>
        <p:spPr>
          <a:xfrm>
            <a:off x="285750" y="3036094"/>
            <a:ext cx="3482522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285750" y="303609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357188" y="322183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" y="3307556"/>
            <a:ext cx="100013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0094" y="3107531"/>
            <a:ext cx="29467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JavaScript Context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750094" y="3278981"/>
            <a:ext cx="29467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Encode non-alphanumeric characters to prevent JavaScript injection.</a:t>
            </a:r>
            <a:endParaRPr lang="en-US" sz="837" dirty="0"/>
          </a:p>
        </p:txBody>
      </p:sp>
      <p:sp>
        <p:nvSpPr>
          <p:cNvPr id="22" name="Shape 16"/>
          <p:cNvSpPr/>
          <p:nvPr/>
        </p:nvSpPr>
        <p:spPr>
          <a:xfrm>
            <a:off x="285750" y="3779044"/>
            <a:ext cx="3482522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7"/>
          <p:cNvSpPr/>
          <p:nvPr/>
        </p:nvSpPr>
        <p:spPr>
          <a:xfrm>
            <a:off x="285750" y="377904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8"/>
          <p:cNvSpPr/>
          <p:nvPr/>
        </p:nvSpPr>
        <p:spPr>
          <a:xfrm>
            <a:off x="357188" y="39647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4050506"/>
            <a:ext cx="142875" cy="11430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50094" y="3850481"/>
            <a:ext cx="29467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URL Context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750094" y="4021931"/>
            <a:ext cx="29467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URL encode parameters to prevent URL manipulation and path traversal.</a:t>
            </a:r>
            <a:endParaRPr lang="en-US" sz="837" dirty="0"/>
          </a:p>
        </p:txBody>
      </p:sp>
      <p:sp>
        <p:nvSpPr>
          <p:cNvPr id="28" name="Shape 21"/>
          <p:cNvSpPr/>
          <p:nvPr/>
        </p:nvSpPr>
        <p:spPr>
          <a:xfrm>
            <a:off x="285750" y="4521994"/>
            <a:ext cx="3482522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2"/>
          <p:cNvSpPr/>
          <p:nvPr/>
        </p:nvSpPr>
        <p:spPr>
          <a:xfrm>
            <a:off x="285750" y="452199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3"/>
          <p:cNvSpPr/>
          <p:nvPr/>
        </p:nvSpPr>
        <p:spPr>
          <a:xfrm>
            <a:off x="357188" y="470773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4793456"/>
            <a:ext cx="85725" cy="114300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750094" y="4593431"/>
            <a:ext cx="29467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CSS Context</a:t>
            </a:r>
            <a:endParaRPr lang="en-US" sz="837" dirty="0"/>
          </a:p>
        </p:txBody>
      </p:sp>
      <p:sp>
        <p:nvSpPr>
          <p:cNvPr id="33" name="Text 25"/>
          <p:cNvSpPr/>
          <p:nvPr/>
        </p:nvSpPr>
        <p:spPr>
          <a:xfrm>
            <a:off x="750094" y="4764881"/>
            <a:ext cx="29467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Encode input used in CSS to prevent CSS injection and XSS.</a:t>
            </a:r>
            <a:endParaRPr lang="en-US" sz="837" dirty="0"/>
          </a:p>
        </p:txBody>
      </p:sp>
      <p:sp>
        <p:nvSpPr>
          <p:cNvPr id="34" name="Text 26"/>
          <p:cNvSpPr/>
          <p:nvPr/>
        </p:nvSpPr>
        <p:spPr>
          <a:xfrm>
            <a:off x="3911147" y="975122"/>
            <a:ext cx="494710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Using Robust Encoding Libraries</a:t>
            </a:r>
            <a:endParaRPr lang="en-US" sz="1350" dirty="0"/>
          </a:p>
        </p:txBody>
      </p:sp>
      <p:pic>
        <p:nvPicPr>
          <p:cNvPr id="3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1147" y="1375172"/>
            <a:ext cx="142875" cy="142875"/>
          </a:xfrm>
          <a:prstGeom prst="rect">
            <a:avLst/>
          </a:prstGeom>
        </p:spPr>
      </p:pic>
      <p:sp>
        <p:nvSpPr>
          <p:cNvPr id="36" name="Text 27"/>
          <p:cNvSpPr/>
          <p:nvPr/>
        </p:nvSpPr>
        <p:spPr>
          <a:xfrm>
            <a:off x="4111172" y="1348383"/>
            <a:ext cx="414968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Rely on well-vetted libraries like OWASP ESAPI or AntiSamy for </a:t>
            </a:r>
            <a:endParaRPr lang="en-US" sz="1046" dirty="0"/>
          </a:p>
        </p:txBody>
      </p:sp>
      <p:sp>
        <p:nvSpPr>
          <p:cNvPr id="37" name="Text 28"/>
          <p:cNvSpPr/>
          <p:nvPr/>
        </p:nvSpPr>
        <p:spPr>
          <a:xfrm>
            <a:off x="3911147" y="1562695"/>
            <a:ext cx="17290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comprehensive encoding. </a:t>
            </a:r>
            <a:endParaRPr lang="en-US" sz="1046" dirty="0"/>
          </a:p>
        </p:txBody>
      </p:sp>
      <p:pic>
        <p:nvPicPr>
          <p:cNvPr id="3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1147" y="1910953"/>
            <a:ext cx="178594" cy="142875"/>
          </a:xfrm>
          <a:prstGeom prst="rect">
            <a:avLst/>
          </a:prstGeom>
        </p:spPr>
      </p:pic>
      <p:sp>
        <p:nvSpPr>
          <p:cNvPr id="39" name="Text 29"/>
          <p:cNvSpPr/>
          <p:nvPr/>
        </p:nvSpPr>
        <p:spPr>
          <a:xfrm>
            <a:off x="4146891" y="1884164"/>
            <a:ext cx="451685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These libraries handle complex encoding rules for various contexts, </a:t>
            </a:r>
            <a:endParaRPr lang="en-US" sz="1046" dirty="0"/>
          </a:p>
        </p:txBody>
      </p:sp>
      <p:sp>
        <p:nvSpPr>
          <p:cNvPr id="40" name="Text 30"/>
          <p:cNvSpPr/>
          <p:nvPr/>
        </p:nvSpPr>
        <p:spPr>
          <a:xfrm>
            <a:off x="3911147" y="2098477"/>
            <a:ext cx="178766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reducing the risk of errors. </a:t>
            </a:r>
            <a:endParaRPr lang="en-US" sz="1046" dirty="0"/>
          </a:p>
        </p:txBody>
      </p:sp>
      <p:sp>
        <p:nvSpPr>
          <p:cNvPr id="41" name="Shape 31"/>
          <p:cNvSpPr/>
          <p:nvPr/>
        </p:nvSpPr>
        <p:spPr>
          <a:xfrm>
            <a:off x="3911147" y="2518172"/>
            <a:ext cx="4947103" cy="900113"/>
          </a:xfrm>
          <a:prstGeom prst="rect">
            <a:avLst/>
          </a:prstGeom>
          <a:solidFill>
            <a:srgbClr val="2D2D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2" name="Text 32"/>
          <p:cNvSpPr/>
          <p:nvPr/>
        </p:nvSpPr>
        <p:spPr>
          <a:xfrm>
            <a:off x="4018304" y="2646759"/>
            <a:ext cx="281223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// Example: HTML encoding using a library</a:t>
            </a:r>
            <a:endParaRPr lang="en-US" sz="837" dirty="0"/>
          </a:p>
          <a:p>
            <a:pPr marL="0" indent="0">
              <a:buNone/>
            </a:pPr>
            <a:r>
              <a:rPr lang="en-US" sz="837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String untrustedInput = "</a:t>
            </a:r>
            <a:endParaRPr lang="en-US" sz="837" dirty="0"/>
          </a:p>
        </p:txBody>
      </p:sp>
      <p:sp>
        <p:nvSpPr>
          <p:cNvPr id="43" name="Text 33"/>
          <p:cNvSpPr/>
          <p:nvPr/>
        </p:nvSpPr>
        <p:spPr>
          <a:xfrm>
            <a:off x="4018304" y="2818209"/>
            <a:ext cx="473279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";</a:t>
            </a:r>
            <a:endParaRPr lang="en-US" sz="837" dirty="0"/>
          </a:p>
          <a:p>
            <a:pPr marL="0" indent="0">
              <a:buNone/>
            </a:pPr>
            <a:r>
              <a:rPr lang="en-US" sz="837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String encodedOutput = ESAPI.encoder().encodeForHTML(untrustedInput);</a:t>
            </a:r>
            <a:endParaRPr lang="en-US" sz="837" dirty="0"/>
          </a:p>
          <a:p>
            <a:pPr marL="0" indent="0">
              <a:buNone/>
            </a:pPr>
            <a:r>
              <a:rPr lang="en-US" sz="837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// Output: &lt;script&gt;alert('XSS')&lt;/script&gt;</a:t>
            </a:r>
            <a:endParaRPr lang="en-US" sz="837" dirty="0"/>
          </a:p>
        </p:txBody>
      </p:sp>
      <p:sp>
        <p:nvSpPr>
          <p:cNvPr id="44" name="Text 34"/>
          <p:cNvSpPr/>
          <p:nvPr/>
        </p:nvSpPr>
        <p:spPr>
          <a:xfrm>
            <a:off x="3911147" y="3418284"/>
            <a:ext cx="494710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Encoding Mistakes</a:t>
            </a:r>
            <a:endParaRPr lang="en-US" sz="1350" dirty="0"/>
          </a:p>
        </p:txBody>
      </p:sp>
      <p:pic>
        <p:nvPicPr>
          <p:cNvPr id="4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1147" y="3818334"/>
            <a:ext cx="142875" cy="142875"/>
          </a:xfrm>
          <a:prstGeom prst="rect">
            <a:avLst/>
          </a:prstGeom>
        </p:spPr>
      </p:pic>
      <p:sp>
        <p:nvSpPr>
          <p:cNvPr id="46" name="Text 35"/>
          <p:cNvSpPr/>
          <p:nvPr/>
        </p:nvSpPr>
        <p:spPr>
          <a:xfrm>
            <a:off x="4111172" y="3791545"/>
            <a:ext cx="44499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Encoding once and using in multiple contexts (e.g., HTML encoded </a:t>
            </a:r>
            <a:endParaRPr lang="en-US" sz="1046" dirty="0"/>
          </a:p>
        </p:txBody>
      </p:sp>
      <p:sp>
        <p:nvSpPr>
          <p:cNvPr id="47" name="Text 36"/>
          <p:cNvSpPr/>
          <p:nvPr/>
        </p:nvSpPr>
        <p:spPr>
          <a:xfrm>
            <a:off x="3911147" y="4005858"/>
            <a:ext cx="168921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string used in JavaScript). </a:t>
            </a:r>
            <a:endParaRPr lang="en-US" sz="1046" dirty="0"/>
          </a:p>
        </p:txBody>
      </p:sp>
      <p:pic>
        <p:nvPicPr>
          <p:cNvPr id="48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1147" y="4354116"/>
            <a:ext cx="142875" cy="142875"/>
          </a:xfrm>
          <a:prstGeom prst="rect">
            <a:avLst/>
          </a:prstGeom>
        </p:spPr>
      </p:pic>
      <p:sp>
        <p:nvSpPr>
          <p:cNvPr id="49" name="Text 37"/>
          <p:cNvSpPr/>
          <p:nvPr/>
        </p:nvSpPr>
        <p:spPr>
          <a:xfrm>
            <a:off x="4111172" y="4327327"/>
            <a:ext cx="40620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 encoding at all, leading to direct injection vulnerabilities. </a:t>
            </a:r>
            <a:endParaRPr lang="en-US" sz="1046" dirty="0"/>
          </a:p>
        </p:txBody>
      </p:sp>
      <p:pic>
        <p:nvPicPr>
          <p:cNvPr id="50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1147" y="4675584"/>
            <a:ext cx="142875" cy="142875"/>
          </a:xfrm>
          <a:prstGeom prst="rect">
            <a:avLst/>
          </a:prstGeom>
        </p:spPr>
      </p:pic>
      <p:sp>
        <p:nvSpPr>
          <p:cNvPr id="51" name="Text 38"/>
          <p:cNvSpPr/>
          <p:nvPr/>
        </p:nvSpPr>
        <p:spPr>
          <a:xfrm>
            <a:off x="4111172" y="4648795"/>
            <a:ext cx="463916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Using blacklisting instead of whitelisting for encoding, which is prone </a:t>
            </a:r>
            <a:endParaRPr lang="en-US" sz="1046" dirty="0"/>
          </a:p>
        </p:txBody>
      </p:sp>
      <p:sp>
        <p:nvSpPr>
          <p:cNvPr id="52" name="Text 39"/>
          <p:cNvSpPr/>
          <p:nvPr/>
        </p:nvSpPr>
        <p:spPr>
          <a:xfrm>
            <a:off x="3911147" y="4863108"/>
            <a:ext cx="8252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bypasses. </a:t>
            </a:r>
            <a:endParaRPr lang="en-US" sz="1046" dirty="0"/>
          </a:p>
        </p:txBody>
      </p:sp>
      <p:sp>
        <p:nvSpPr>
          <p:cNvPr id="53" name="Text 40"/>
          <p:cNvSpPr/>
          <p:nvPr/>
        </p:nvSpPr>
        <p:spPr>
          <a:xfrm>
            <a:off x="8870361" y="5236369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28</a:t>
            </a:r>
            <a:endParaRPr lang="en-US" sz="837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Security Testing: Fuzzing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93583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93583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4356" y="1000125"/>
            <a:ext cx="9416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Fuzzing?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Fuzzing (or fuzz testing) is an automated software testing technique that involves injecting malformed or unexpected inputs into a program to discover software bugs and security vulnerabilities.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92881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Types of Fuzzing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29314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285750" y="229314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357188" y="24788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56" y="2564606"/>
            <a:ext cx="100013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0094" y="23645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Mutation-based Fuzzing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750094" y="253603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Modifies existing valid inputs by randomly changing bits, bytes, or blocks of data.</a:t>
            </a:r>
            <a:endParaRPr lang="en-US" sz="837" dirty="0"/>
          </a:p>
        </p:txBody>
      </p:sp>
      <p:sp>
        <p:nvSpPr>
          <p:cNvPr id="16" name="Shape 11"/>
          <p:cNvSpPr/>
          <p:nvPr/>
        </p:nvSpPr>
        <p:spPr>
          <a:xfrm>
            <a:off x="285750" y="303609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285750" y="303609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357188" y="322183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307556"/>
            <a:ext cx="142875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0094" y="310753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Generation-based Fuzzing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750094" y="327898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Generates new inputs from scratch based on a model or specification of the input format.</a:t>
            </a:r>
            <a:endParaRPr lang="en-US" sz="837" dirty="0"/>
          </a:p>
        </p:txBody>
      </p:sp>
      <p:sp>
        <p:nvSpPr>
          <p:cNvPr id="22" name="Shape 16"/>
          <p:cNvSpPr/>
          <p:nvPr/>
        </p:nvSpPr>
        <p:spPr>
          <a:xfrm>
            <a:off x="285750" y="377904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7"/>
          <p:cNvSpPr/>
          <p:nvPr/>
        </p:nvSpPr>
        <p:spPr>
          <a:xfrm>
            <a:off x="285750" y="377904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8"/>
          <p:cNvSpPr/>
          <p:nvPr/>
        </p:nvSpPr>
        <p:spPr>
          <a:xfrm>
            <a:off x="357188" y="39647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913" y="4050506"/>
            <a:ext cx="114300" cy="11430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50094" y="38504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Coverage-guided Fuzzing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750094" y="402193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Uses code coverage feedback to guide the generation of new inputs, aiming to explore more code paths.</a:t>
            </a:r>
            <a:endParaRPr lang="en-US" sz="837" dirty="0"/>
          </a:p>
        </p:txBody>
      </p:sp>
      <p:sp>
        <p:nvSpPr>
          <p:cNvPr id="29" name="Text 21"/>
          <p:cNvSpPr/>
          <p:nvPr/>
        </p:nvSpPr>
        <p:spPr>
          <a:xfrm>
            <a:off x="4643438" y="1818084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Popular Fuzzing Tools</a:t>
            </a:r>
            <a:endParaRPr lang="en-US" sz="1350" dirty="0"/>
          </a:p>
        </p:txBody>
      </p:sp>
      <p:sp>
        <p:nvSpPr>
          <p:cNvPr id="30" name="Shape 22"/>
          <p:cNvSpPr/>
          <p:nvPr/>
        </p:nvSpPr>
        <p:spPr>
          <a:xfrm>
            <a:off x="4643438" y="2182416"/>
            <a:ext cx="4214813" cy="485775"/>
          </a:xfrm>
          <a:prstGeom prst="rect">
            <a:avLst/>
          </a:prstGeom>
          <a:solidFill>
            <a:srgbClr val="E6F7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Shape 23"/>
          <p:cNvSpPr/>
          <p:nvPr/>
        </p:nvSpPr>
        <p:spPr>
          <a:xfrm>
            <a:off x="4643438" y="2182416"/>
            <a:ext cx="28575" cy="48577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Shape 24"/>
          <p:cNvSpPr/>
          <p:nvPr/>
        </p:nvSpPr>
        <p:spPr>
          <a:xfrm>
            <a:off x="4714875" y="2282428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3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3456" y="2368153"/>
            <a:ext cx="128588" cy="114300"/>
          </a:xfrm>
          <a:prstGeom prst="rect">
            <a:avLst/>
          </a:prstGeom>
        </p:spPr>
      </p:pic>
      <p:sp>
        <p:nvSpPr>
          <p:cNvPr id="34" name="Text 25"/>
          <p:cNvSpPr/>
          <p:nvPr/>
        </p:nvSpPr>
        <p:spPr>
          <a:xfrm>
            <a:off x="5107781" y="2253853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AFL (American Fuzzy Lop)</a:t>
            </a:r>
            <a:endParaRPr lang="en-US" sz="837" dirty="0"/>
          </a:p>
        </p:txBody>
      </p:sp>
      <p:sp>
        <p:nvSpPr>
          <p:cNvPr id="35" name="Text 26"/>
          <p:cNvSpPr/>
          <p:nvPr/>
        </p:nvSpPr>
        <p:spPr>
          <a:xfrm>
            <a:off x="5107781" y="2425303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powerful, open-source, coverage-guided fuzzer.</a:t>
            </a:r>
            <a:endParaRPr lang="en-US" sz="837" dirty="0"/>
          </a:p>
        </p:txBody>
      </p:sp>
      <p:sp>
        <p:nvSpPr>
          <p:cNvPr id="36" name="Shape 27"/>
          <p:cNvSpPr/>
          <p:nvPr/>
        </p:nvSpPr>
        <p:spPr>
          <a:xfrm>
            <a:off x="4643438" y="2753916"/>
            <a:ext cx="4214813" cy="657225"/>
          </a:xfrm>
          <a:prstGeom prst="rect">
            <a:avLst/>
          </a:prstGeom>
          <a:solidFill>
            <a:srgbClr val="E6F7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Shape 28"/>
          <p:cNvSpPr/>
          <p:nvPr/>
        </p:nvSpPr>
        <p:spPr>
          <a:xfrm>
            <a:off x="4643438" y="2753916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Shape 29"/>
          <p:cNvSpPr/>
          <p:nvPr/>
        </p:nvSpPr>
        <p:spPr>
          <a:xfrm>
            <a:off x="4714875" y="2939653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9" name="Text 30"/>
          <p:cNvSpPr/>
          <p:nvPr/>
        </p:nvSpPr>
        <p:spPr>
          <a:xfrm>
            <a:off x="5107781" y="2825353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Peach Fuzzer</a:t>
            </a:r>
            <a:endParaRPr lang="en-US" sz="837" dirty="0"/>
          </a:p>
        </p:txBody>
      </p:sp>
      <p:sp>
        <p:nvSpPr>
          <p:cNvPr id="40" name="Text 31"/>
          <p:cNvSpPr/>
          <p:nvPr/>
        </p:nvSpPr>
        <p:spPr>
          <a:xfrm>
            <a:off x="5107781" y="2996803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comprehensive fuzzer that uses XML-based Peach Pit files to define data structures.</a:t>
            </a:r>
            <a:endParaRPr lang="en-US" sz="837" dirty="0"/>
          </a:p>
        </p:txBody>
      </p:sp>
      <p:sp>
        <p:nvSpPr>
          <p:cNvPr id="41" name="Shape 32"/>
          <p:cNvSpPr/>
          <p:nvPr/>
        </p:nvSpPr>
        <p:spPr>
          <a:xfrm>
            <a:off x="4643438" y="3496866"/>
            <a:ext cx="4214813" cy="657225"/>
          </a:xfrm>
          <a:prstGeom prst="rect">
            <a:avLst/>
          </a:prstGeom>
          <a:solidFill>
            <a:srgbClr val="E6F7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2" name="Shape 33"/>
          <p:cNvSpPr/>
          <p:nvPr/>
        </p:nvSpPr>
        <p:spPr>
          <a:xfrm>
            <a:off x="4643438" y="3496866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3" name="Shape 34"/>
          <p:cNvSpPr/>
          <p:nvPr/>
        </p:nvSpPr>
        <p:spPr>
          <a:xfrm>
            <a:off x="4714875" y="3682603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4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7744" y="3768328"/>
            <a:ext cx="100013" cy="114300"/>
          </a:xfrm>
          <a:prstGeom prst="rect">
            <a:avLst/>
          </a:prstGeom>
        </p:spPr>
      </p:pic>
      <p:sp>
        <p:nvSpPr>
          <p:cNvPr id="45" name="Text 35"/>
          <p:cNvSpPr/>
          <p:nvPr/>
        </p:nvSpPr>
        <p:spPr>
          <a:xfrm>
            <a:off x="5107781" y="3568303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LibFuzzer</a:t>
            </a:r>
            <a:endParaRPr lang="en-US" sz="837" dirty="0"/>
          </a:p>
        </p:txBody>
      </p:sp>
      <p:sp>
        <p:nvSpPr>
          <p:cNvPr id="46" name="Text 36"/>
          <p:cNvSpPr/>
          <p:nvPr/>
        </p:nvSpPr>
        <p:spPr>
          <a:xfrm>
            <a:off x="5107781" y="3739753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library for in-process, coverage-guided fuzzing, often integrated into projects.</a:t>
            </a:r>
            <a:endParaRPr lang="en-US" sz="837" dirty="0"/>
          </a:p>
        </p:txBody>
      </p:sp>
      <p:sp>
        <p:nvSpPr>
          <p:cNvPr id="47" name="Text 37"/>
          <p:cNvSpPr/>
          <p:nvPr/>
        </p:nvSpPr>
        <p:spPr>
          <a:xfrm>
            <a:off x="8870361" y="4829175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29</a:t>
            </a:r>
            <a:endParaRPr lang="en-US" sz="837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150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Security Testing: Red &amp; Blue Teaming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93583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93583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4356" y="1000125"/>
            <a:ext cx="4669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Concept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 Teaming simulates real-world attacks to test an organization's defenses, while Blue Teaming focuses on defending against and responding to these attacks.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92881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 Teaming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29314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285750" y="229314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357188" y="24788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56" y="2564606"/>
            <a:ext cx="100013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0094" y="23645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Simulated Adversaries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750094" y="253603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Acts as an attacker, using realistic tactics, techniques, and procedures (TTPs) to bypass security controls.</a:t>
            </a:r>
            <a:endParaRPr lang="en-US" sz="837" dirty="0"/>
          </a:p>
        </p:txBody>
      </p:sp>
      <p:sp>
        <p:nvSpPr>
          <p:cNvPr id="16" name="Shape 11"/>
          <p:cNvSpPr/>
          <p:nvPr/>
        </p:nvSpPr>
        <p:spPr>
          <a:xfrm>
            <a:off x="285750" y="303609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285750" y="303609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357188" y="322183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13" y="3307556"/>
            <a:ext cx="114300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0094" y="310753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Objective-Based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750094" y="327898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Focuses on achieving specific objectives, such as data exfiltration or system compromise, rather than just finding vulnerabilities.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285750" y="3779044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Blue Teaming</a:t>
            </a:r>
            <a:endParaRPr lang="en-US" sz="1350" dirty="0"/>
          </a:p>
        </p:txBody>
      </p:sp>
      <p:sp>
        <p:nvSpPr>
          <p:cNvPr id="23" name="Shape 17"/>
          <p:cNvSpPr/>
          <p:nvPr/>
        </p:nvSpPr>
        <p:spPr>
          <a:xfrm>
            <a:off x="285750" y="4143375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8"/>
          <p:cNvSpPr/>
          <p:nvPr/>
        </p:nvSpPr>
        <p:spPr>
          <a:xfrm>
            <a:off x="285750" y="4143375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19"/>
          <p:cNvSpPr/>
          <p:nvPr/>
        </p:nvSpPr>
        <p:spPr>
          <a:xfrm>
            <a:off x="357188" y="4329113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913" y="4414838"/>
            <a:ext cx="114300" cy="11430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50094" y="4214813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Defensive Operations</a:t>
            </a:r>
            <a:endParaRPr lang="en-US" sz="837" dirty="0"/>
          </a:p>
        </p:txBody>
      </p:sp>
      <p:sp>
        <p:nvSpPr>
          <p:cNvPr id="28" name="Text 21"/>
          <p:cNvSpPr/>
          <p:nvPr/>
        </p:nvSpPr>
        <p:spPr>
          <a:xfrm>
            <a:off x="750094" y="4386263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Responsible for maintaining the organization's security posture, detecting, and responding to attacks.</a:t>
            </a:r>
            <a:endParaRPr lang="en-US" sz="837" dirty="0"/>
          </a:p>
        </p:txBody>
      </p:sp>
      <p:sp>
        <p:nvSpPr>
          <p:cNvPr id="29" name="Shape 22"/>
          <p:cNvSpPr/>
          <p:nvPr/>
        </p:nvSpPr>
        <p:spPr>
          <a:xfrm>
            <a:off x="285750" y="4886325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3"/>
          <p:cNvSpPr/>
          <p:nvPr/>
        </p:nvSpPr>
        <p:spPr>
          <a:xfrm>
            <a:off x="285750" y="4886325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Shape 24"/>
          <p:cNvSpPr/>
          <p:nvPr/>
        </p:nvSpPr>
        <p:spPr>
          <a:xfrm>
            <a:off x="357188" y="5072063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769" y="5157788"/>
            <a:ext cx="128588" cy="114300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750094" y="4957763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Monitoring &amp; Response</a:t>
            </a:r>
            <a:endParaRPr lang="en-US" sz="837" dirty="0"/>
          </a:p>
        </p:txBody>
      </p:sp>
      <p:sp>
        <p:nvSpPr>
          <p:cNvPr id="34" name="Text 26"/>
          <p:cNvSpPr/>
          <p:nvPr/>
        </p:nvSpPr>
        <p:spPr>
          <a:xfrm>
            <a:off x="750094" y="5129213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Involves security monitoring, incident response, and continuous improvement of defensive capabilities.</a:t>
            </a:r>
            <a:endParaRPr lang="en-US" sz="837" dirty="0"/>
          </a:p>
        </p:txBody>
      </p:sp>
      <p:pic>
        <p:nvPicPr>
          <p:cNvPr id="3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438" y="2118122"/>
            <a:ext cx="4214813" cy="171450"/>
          </a:xfrm>
          <a:prstGeom prst="rect">
            <a:avLst/>
          </a:prstGeom>
        </p:spPr>
      </p:pic>
      <p:sp>
        <p:nvSpPr>
          <p:cNvPr id="36" name="Text 27"/>
          <p:cNvSpPr/>
          <p:nvPr/>
        </p:nvSpPr>
        <p:spPr>
          <a:xfrm>
            <a:off x="4643438" y="2432447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Purple Teaming</a:t>
            </a:r>
            <a:endParaRPr lang="en-US" sz="1350" dirty="0"/>
          </a:p>
        </p:txBody>
      </p:sp>
      <p:sp>
        <p:nvSpPr>
          <p:cNvPr id="37" name="Shape 28"/>
          <p:cNvSpPr/>
          <p:nvPr/>
        </p:nvSpPr>
        <p:spPr>
          <a:xfrm>
            <a:off x="4643438" y="2796778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Shape 29"/>
          <p:cNvSpPr/>
          <p:nvPr/>
        </p:nvSpPr>
        <p:spPr>
          <a:xfrm>
            <a:off x="4643438" y="2796778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9" name="Shape 30"/>
          <p:cNvSpPr/>
          <p:nvPr/>
        </p:nvSpPr>
        <p:spPr>
          <a:xfrm>
            <a:off x="4714875" y="2982516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6313" y="3068241"/>
            <a:ext cx="142875" cy="114300"/>
          </a:xfrm>
          <a:prstGeom prst="rect">
            <a:avLst/>
          </a:prstGeom>
        </p:spPr>
      </p:pic>
      <p:sp>
        <p:nvSpPr>
          <p:cNvPr id="41" name="Text 31"/>
          <p:cNvSpPr/>
          <p:nvPr/>
        </p:nvSpPr>
        <p:spPr>
          <a:xfrm>
            <a:off x="5107781" y="2868216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Collaboration &amp; Feedback</a:t>
            </a:r>
            <a:endParaRPr lang="en-US" sz="837" dirty="0"/>
          </a:p>
        </p:txBody>
      </p:sp>
      <p:sp>
        <p:nvSpPr>
          <p:cNvPr id="42" name="Text 32"/>
          <p:cNvSpPr/>
          <p:nvPr/>
        </p:nvSpPr>
        <p:spPr>
          <a:xfrm>
            <a:off x="5107781" y="3039666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 and Blue teams work together, sharing insights and feedback to enhance overall security effectiveness.</a:t>
            </a:r>
            <a:endParaRPr lang="en-US" sz="837" dirty="0"/>
          </a:p>
        </p:txBody>
      </p:sp>
      <p:pic>
        <p:nvPicPr>
          <p:cNvPr id="4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3438" y="3575447"/>
            <a:ext cx="142875" cy="142875"/>
          </a:xfrm>
          <a:prstGeom prst="rect">
            <a:avLst/>
          </a:prstGeom>
        </p:spPr>
      </p:pic>
      <p:sp>
        <p:nvSpPr>
          <p:cNvPr id="44" name="Text 33"/>
          <p:cNvSpPr/>
          <p:nvPr/>
        </p:nvSpPr>
        <p:spPr>
          <a:xfrm>
            <a:off x="4843463" y="3548658"/>
            <a:ext cx="39137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Improves defensive capabilities by understanding attacker </a:t>
            </a:r>
            <a:endParaRPr lang="en-US" sz="1046" dirty="0"/>
          </a:p>
        </p:txBody>
      </p:sp>
      <p:sp>
        <p:nvSpPr>
          <p:cNvPr id="45" name="Text 34"/>
          <p:cNvSpPr/>
          <p:nvPr/>
        </p:nvSpPr>
        <p:spPr>
          <a:xfrm>
            <a:off x="4643438" y="3762970"/>
            <a:ext cx="105013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methodologies. </a:t>
            </a:r>
            <a:endParaRPr lang="en-US" sz="1046" dirty="0"/>
          </a:p>
        </p:txBody>
      </p:sp>
      <p:pic>
        <p:nvPicPr>
          <p:cNvPr id="46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3438" y="4111228"/>
            <a:ext cx="107156" cy="142875"/>
          </a:xfrm>
          <a:prstGeom prst="rect">
            <a:avLst/>
          </a:prstGeom>
        </p:spPr>
      </p:pic>
      <p:sp>
        <p:nvSpPr>
          <p:cNvPr id="47" name="Text 35"/>
          <p:cNvSpPr/>
          <p:nvPr/>
        </p:nvSpPr>
        <p:spPr>
          <a:xfrm>
            <a:off x="4807744" y="4084439"/>
            <a:ext cx="328227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Provides realistic assessment of security posture. </a:t>
            </a:r>
            <a:endParaRPr lang="en-US" sz="1046" dirty="0"/>
          </a:p>
        </p:txBody>
      </p:sp>
      <p:sp>
        <p:nvSpPr>
          <p:cNvPr id="48" name="Text 36"/>
          <p:cNvSpPr/>
          <p:nvPr/>
        </p:nvSpPr>
        <p:spPr>
          <a:xfrm>
            <a:off x="8870361" y="5600700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</a:t>
            </a:r>
            <a:endParaRPr lang="en-US" sz="83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522" y="-764367"/>
            <a:ext cx="9177521" cy="59113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Principle of Least Privilege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76438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76438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4356" y="1000125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Definition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7294"/>
            <a:ext cx="23836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user, process, or program should be given 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07206" y="1348153"/>
            <a:ext cx="3658589" cy="1288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only the minimum privileges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507206" y="1443037"/>
            <a:ext cx="17983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necessary to complete their task.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285750" y="175736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Matters</a:t>
            </a:r>
            <a:endParaRPr lang="en-US" sz="13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57413"/>
            <a:ext cx="128588" cy="12858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71488" y="2134195"/>
            <a:ext cx="299161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Limits potential damage from accidents or errors</a:t>
            </a:r>
            <a:endParaRPr lang="en-US" sz="942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443163"/>
            <a:ext cx="128588" cy="12858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71488" y="2419945"/>
            <a:ext cx="264017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Reduces attack surface for malicious actors</a:t>
            </a:r>
            <a:endParaRPr lang="en-US" sz="942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728913"/>
            <a:ext cx="128588" cy="12858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71488" y="2705695"/>
            <a:ext cx="29584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Minimizes the "blast radius" of security incidents</a:t>
            </a:r>
            <a:endParaRPr lang="en-US" sz="942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014663"/>
            <a:ext cx="128588" cy="12858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71488" y="2991445"/>
            <a:ext cx="282443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Supports compliance with security regulations</a:t>
            </a:r>
            <a:endParaRPr lang="en-US" sz="942" dirty="0"/>
          </a:p>
        </p:txBody>
      </p:sp>
      <p:sp>
        <p:nvSpPr>
          <p:cNvPr id="20" name="Text 12"/>
          <p:cNvSpPr/>
          <p:nvPr/>
        </p:nvSpPr>
        <p:spPr>
          <a:xfrm>
            <a:off x="285750" y="3293269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Challenges</a:t>
            </a:r>
            <a:endParaRPr lang="en-US" sz="13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693319"/>
            <a:ext cx="142875" cy="142875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485775" y="3666530"/>
            <a:ext cx="33117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Balancing security with usability and productivity </a:t>
            </a:r>
            <a:endParaRPr lang="en-US" sz="1046" dirty="0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014788"/>
            <a:ext cx="142875" cy="142875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485775" y="3987998"/>
            <a:ext cx="343586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Managing privilege escalation for legitimate needs </a:t>
            </a:r>
            <a:endParaRPr lang="en-US" sz="1046" dirty="0"/>
          </a:p>
        </p:txBody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0958" y="253617"/>
            <a:ext cx="3145120" cy="2143097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4857750" y="264986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Development Examples</a:t>
            </a:r>
            <a:endParaRPr lang="en-US" sz="1350" dirty="0"/>
          </a:p>
        </p:txBody>
      </p:sp>
      <p:sp>
        <p:nvSpPr>
          <p:cNvPr id="27" name="Shape 16"/>
          <p:cNvSpPr/>
          <p:nvPr/>
        </p:nvSpPr>
        <p:spPr>
          <a:xfrm>
            <a:off x="4643438" y="2853844"/>
            <a:ext cx="4214813" cy="857250"/>
          </a:xfrm>
          <a:prstGeom prst="rect">
            <a:avLst/>
          </a:prstGeom>
          <a:solidFill>
            <a:srgbClr val="F8F9FA"/>
          </a:solidFill>
          <a:ln w="99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Shape 17"/>
          <p:cNvSpPr/>
          <p:nvPr/>
        </p:nvSpPr>
        <p:spPr>
          <a:xfrm>
            <a:off x="4750594" y="2925836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29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6313" y="3011007"/>
            <a:ext cx="142875" cy="114300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5036344" y="2982432"/>
            <a:ext cx="137059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Application Permissions </a:t>
            </a:r>
            <a:endParaRPr lang="en-US" sz="837" dirty="0"/>
          </a:p>
        </p:txBody>
      </p:sp>
      <p:sp>
        <p:nvSpPr>
          <p:cNvPr id="31" name="Text 19"/>
          <p:cNvSpPr/>
          <p:nvPr/>
        </p:nvSpPr>
        <p:spPr>
          <a:xfrm>
            <a:off x="4750594" y="3246751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apps requesting only necessary permissions (camera, location, contacts) instead of all possible permissions.</a:t>
            </a:r>
            <a:endParaRPr lang="en-US" sz="837" dirty="0"/>
          </a:p>
        </p:txBody>
      </p:sp>
      <p:sp>
        <p:nvSpPr>
          <p:cNvPr id="32" name="Shape 20"/>
          <p:cNvSpPr/>
          <p:nvPr/>
        </p:nvSpPr>
        <p:spPr>
          <a:xfrm>
            <a:off x="4643438" y="3803963"/>
            <a:ext cx="4214813" cy="857250"/>
          </a:xfrm>
          <a:prstGeom prst="rect">
            <a:avLst/>
          </a:prstGeom>
          <a:solidFill>
            <a:srgbClr val="F8F9FA"/>
          </a:solidFill>
          <a:ln w="99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3" name="Shape 21"/>
          <p:cNvSpPr/>
          <p:nvPr/>
        </p:nvSpPr>
        <p:spPr>
          <a:xfrm>
            <a:off x="4750594" y="3890020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4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7744" y="3961126"/>
            <a:ext cx="100013" cy="114300"/>
          </a:xfrm>
          <a:prstGeom prst="rect">
            <a:avLst/>
          </a:prstGeom>
        </p:spPr>
      </p:pic>
      <p:sp>
        <p:nvSpPr>
          <p:cNvPr id="35" name="Text 22"/>
          <p:cNvSpPr/>
          <p:nvPr/>
        </p:nvSpPr>
        <p:spPr>
          <a:xfrm>
            <a:off x="5036344" y="3932551"/>
            <a:ext cx="9452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Database Access </a:t>
            </a:r>
            <a:endParaRPr lang="en-US" sz="837" dirty="0"/>
          </a:p>
        </p:txBody>
      </p:sp>
      <p:sp>
        <p:nvSpPr>
          <p:cNvPr id="36" name="Text 23"/>
          <p:cNvSpPr/>
          <p:nvPr/>
        </p:nvSpPr>
        <p:spPr>
          <a:xfrm>
            <a:off x="4750594" y="4196869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Database users granted read-only access to specific tables rather than admin privileges to the entire database.</a:t>
            </a:r>
            <a:endParaRPr lang="en-US" sz="837" dirty="0"/>
          </a:p>
        </p:txBody>
      </p:sp>
      <p:sp>
        <p:nvSpPr>
          <p:cNvPr id="37" name="Shape 24"/>
          <p:cNvSpPr/>
          <p:nvPr/>
        </p:nvSpPr>
        <p:spPr>
          <a:xfrm>
            <a:off x="360945" y="4316528"/>
            <a:ext cx="4214813" cy="685800"/>
          </a:xfrm>
          <a:prstGeom prst="rect">
            <a:avLst/>
          </a:prstGeom>
          <a:solidFill>
            <a:srgbClr val="F8F9FA"/>
          </a:solidFill>
          <a:ln w="99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8" name="Shape 25"/>
          <p:cNvSpPr/>
          <p:nvPr/>
        </p:nvSpPr>
        <p:spPr>
          <a:xfrm>
            <a:off x="453813" y="4437293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9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107" y="4473690"/>
            <a:ext cx="114300" cy="114300"/>
          </a:xfrm>
          <a:prstGeom prst="rect">
            <a:avLst/>
          </a:prstGeom>
        </p:spPr>
      </p:pic>
      <p:sp>
        <p:nvSpPr>
          <p:cNvPr id="40" name="Text 26"/>
          <p:cNvSpPr/>
          <p:nvPr/>
        </p:nvSpPr>
        <p:spPr>
          <a:xfrm>
            <a:off x="753851" y="4445115"/>
            <a:ext cx="106221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Container Security </a:t>
            </a:r>
            <a:endParaRPr lang="en-US" sz="837" dirty="0"/>
          </a:p>
        </p:txBody>
      </p:sp>
      <p:sp>
        <p:nvSpPr>
          <p:cNvPr id="41" name="Text 27"/>
          <p:cNvSpPr/>
          <p:nvPr/>
        </p:nvSpPr>
        <p:spPr>
          <a:xfrm>
            <a:off x="468101" y="4709434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Containers running with non-root users and minimal system capabilities.</a:t>
            </a:r>
            <a:endParaRPr lang="en-US" sz="837" dirty="0"/>
          </a:p>
        </p:txBody>
      </p:sp>
      <p:sp>
        <p:nvSpPr>
          <p:cNvPr id="42" name="Text 28"/>
          <p:cNvSpPr/>
          <p:nvPr/>
        </p:nvSpPr>
        <p:spPr>
          <a:xfrm>
            <a:off x="8935743" y="6186460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50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Software Deployment: CI/CD Pipeline Security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93583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93583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450056" y="1000125"/>
            <a:ext cx="4669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Concept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392906" y="1200150"/>
            <a:ext cx="40005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Securing the CI/CD pipeline involves integrating security practices and tools throughout the automated software delivery process to prevent vulnerabilities from reaching production.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285750" y="192881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at Each Stage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285750" y="229314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285750" y="229314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357188" y="24788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56" y="2564606"/>
            <a:ext cx="100013" cy="11430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50094" y="23645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 Code Stage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750094" y="253603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coding guidelines, static analysis (SAST), secret scanning, dependency scanning (SCA).</a:t>
            </a:r>
            <a:endParaRPr lang="en-US" sz="837" dirty="0"/>
          </a:p>
        </p:txBody>
      </p:sp>
      <p:sp>
        <p:nvSpPr>
          <p:cNvPr id="15" name="Shape 11"/>
          <p:cNvSpPr/>
          <p:nvPr/>
        </p:nvSpPr>
        <p:spPr>
          <a:xfrm>
            <a:off x="285750" y="303609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285750" y="303609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357188" y="322183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69" y="3307556"/>
            <a:ext cx="128588" cy="11430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750094" y="310753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 Stage</a:t>
            </a:r>
            <a:endParaRPr lang="en-US" sz="837" dirty="0"/>
          </a:p>
        </p:txBody>
      </p:sp>
      <p:sp>
        <p:nvSpPr>
          <p:cNvPr id="20" name="Text 15"/>
          <p:cNvSpPr/>
          <p:nvPr/>
        </p:nvSpPr>
        <p:spPr>
          <a:xfrm>
            <a:off x="750094" y="327898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build configurations, integrity checks, trusted build environments.</a:t>
            </a:r>
            <a:endParaRPr lang="en-US" sz="837" dirty="0"/>
          </a:p>
        </p:txBody>
      </p:sp>
      <p:sp>
        <p:nvSpPr>
          <p:cNvPr id="21" name="Shape 16"/>
          <p:cNvSpPr/>
          <p:nvPr/>
        </p:nvSpPr>
        <p:spPr>
          <a:xfrm>
            <a:off x="285750" y="377904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7"/>
          <p:cNvSpPr/>
          <p:nvPr/>
        </p:nvSpPr>
        <p:spPr>
          <a:xfrm>
            <a:off x="285750" y="377904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8"/>
          <p:cNvSpPr/>
          <p:nvPr/>
        </p:nvSpPr>
        <p:spPr>
          <a:xfrm>
            <a:off x="357188" y="39647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13" y="4050506"/>
            <a:ext cx="114300" cy="114300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50094" y="38504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 Stage</a:t>
            </a:r>
            <a:endParaRPr lang="en-US" sz="837" dirty="0"/>
          </a:p>
        </p:txBody>
      </p:sp>
      <p:sp>
        <p:nvSpPr>
          <p:cNvPr id="26" name="Text 20"/>
          <p:cNvSpPr/>
          <p:nvPr/>
        </p:nvSpPr>
        <p:spPr>
          <a:xfrm>
            <a:off x="750094" y="402193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Dynamic analysis (DAST), interactive analysis (IAST), penetration testing, security unit/integration tests.</a:t>
            </a:r>
            <a:endParaRPr lang="en-US" sz="837" dirty="0"/>
          </a:p>
        </p:txBody>
      </p:sp>
      <p:sp>
        <p:nvSpPr>
          <p:cNvPr id="27" name="Shape 21"/>
          <p:cNvSpPr/>
          <p:nvPr/>
        </p:nvSpPr>
        <p:spPr>
          <a:xfrm>
            <a:off x="285750" y="452199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Shape 22"/>
          <p:cNvSpPr/>
          <p:nvPr/>
        </p:nvSpPr>
        <p:spPr>
          <a:xfrm>
            <a:off x="285750" y="452199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3"/>
          <p:cNvSpPr/>
          <p:nvPr/>
        </p:nvSpPr>
        <p:spPr>
          <a:xfrm>
            <a:off x="357188" y="470773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4793456"/>
            <a:ext cx="142875" cy="114300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50094" y="459343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Deployment Stage</a:t>
            </a:r>
            <a:endParaRPr lang="en-US" sz="837" dirty="0"/>
          </a:p>
        </p:txBody>
      </p:sp>
      <p:sp>
        <p:nvSpPr>
          <p:cNvPr id="32" name="Text 25"/>
          <p:cNvSpPr/>
          <p:nvPr/>
        </p:nvSpPr>
        <p:spPr>
          <a:xfrm>
            <a:off x="750094" y="476488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configuration management, infrastructure as code (IaC) security, secrets management, runtime protection (RASP).</a:t>
            </a:r>
            <a:endParaRPr lang="en-US" sz="837" dirty="0"/>
          </a:p>
        </p:txBody>
      </p:sp>
      <p:sp>
        <p:nvSpPr>
          <p:cNvPr id="34" name="Text 26"/>
          <p:cNvSpPr/>
          <p:nvPr/>
        </p:nvSpPr>
        <p:spPr>
          <a:xfrm>
            <a:off x="4643438" y="1978819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Practices</a:t>
            </a:r>
            <a:endParaRPr lang="en-US" sz="1350" dirty="0"/>
          </a:p>
        </p:txBody>
      </p:sp>
      <p:pic>
        <p:nvPicPr>
          <p:cNvPr id="35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38" y="2378869"/>
            <a:ext cx="142875" cy="142875"/>
          </a:xfrm>
          <a:prstGeom prst="rect">
            <a:avLst/>
          </a:prstGeom>
        </p:spPr>
      </p:pic>
      <p:sp>
        <p:nvSpPr>
          <p:cNvPr id="36" name="Text 27"/>
          <p:cNvSpPr/>
          <p:nvPr/>
        </p:nvSpPr>
        <p:spPr>
          <a:xfrm>
            <a:off x="4843463" y="2352080"/>
            <a:ext cx="38249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 security checks: Integrate SAST, DAST, SCA into </a:t>
            </a:r>
            <a:endParaRPr lang="en-US" sz="1046" dirty="0"/>
          </a:p>
        </p:txBody>
      </p:sp>
      <p:sp>
        <p:nvSpPr>
          <p:cNvPr id="37" name="Text 28"/>
          <p:cNvSpPr/>
          <p:nvPr/>
        </p:nvSpPr>
        <p:spPr>
          <a:xfrm>
            <a:off x="4643438" y="2566392"/>
            <a:ext cx="41905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CI/CD. </a:t>
            </a:r>
            <a:endParaRPr lang="en-US" sz="1046" dirty="0"/>
          </a:p>
        </p:txBody>
      </p:sp>
      <p:pic>
        <p:nvPicPr>
          <p:cNvPr id="38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38" y="2914650"/>
            <a:ext cx="142875" cy="142875"/>
          </a:xfrm>
          <a:prstGeom prst="rect">
            <a:avLst/>
          </a:prstGeom>
        </p:spPr>
      </p:pic>
      <p:sp>
        <p:nvSpPr>
          <p:cNvPr id="39" name="Text 29"/>
          <p:cNvSpPr/>
          <p:nvPr/>
        </p:nvSpPr>
        <p:spPr>
          <a:xfrm>
            <a:off x="4843463" y="2887861"/>
            <a:ext cx="376961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Secrets Management: Use secure vaults (e.g., HashiCorp </a:t>
            </a:r>
            <a:endParaRPr lang="en-US" sz="1046" dirty="0"/>
          </a:p>
        </p:txBody>
      </p:sp>
      <p:sp>
        <p:nvSpPr>
          <p:cNvPr id="40" name="Text 30"/>
          <p:cNvSpPr/>
          <p:nvPr/>
        </p:nvSpPr>
        <p:spPr>
          <a:xfrm>
            <a:off x="4643438" y="3102173"/>
            <a:ext cx="296236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Vault, AWS Secrets Manager) for credentials. </a:t>
            </a:r>
            <a:endParaRPr lang="en-US" sz="1046" dirty="0"/>
          </a:p>
        </p:txBody>
      </p:sp>
      <p:pic>
        <p:nvPicPr>
          <p:cNvPr id="41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38" y="3450431"/>
            <a:ext cx="142875" cy="142875"/>
          </a:xfrm>
          <a:prstGeom prst="rect">
            <a:avLst/>
          </a:prstGeom>
        </p:spPr>
      </p:pic>
      <p:sp>
        <p:nvSpPr>
          <p:cNvPr id="42" name="Text 31"/>
          <p:cNvSpPr/>
          <p:nvPr/>
        </p:nvSpPr>
        <p:spPr>
          <a:xfrm>
            <a:off x="4843463" y="3423642"/>
            <a:ext cx="30821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Immutable Infrastructure: Deploy new, secure </a:t>
            </a:r>
            <a:endParaRPr lang="en-US" sz="1046" dirty="0"/>
          </a:p>
        </p:txBody>
      </p:sp>
      <p:sp>
        <p:nvSpPr>
          <p:cNvPr id="43" name="Text 32"/>
          <p:cNvSpPr/>
          <p:nvPr/>
        </p:nvSpPr>
        <p:spPr>
          <a:xfrm>
            <a:off x="4643438" y="3637955"/>
            <a:ext cx="33162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environments rather than patching existing ones. </a:t>
            </a:r>
            <a:endParaRPr lang="en-US" sz="1046" dirty="0"/>
          </a:p>
        </p:txBody>
      </p:sp>
      <p:pic>
        <p:nvPicPr>
          <p:cNvPr id="44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38" y="3986213"/>
            <a:ext cx="142875" cy="142875"/>
          </a:xfrm>
          <a:prstGeom prst="rect">
            <a:avLst/>
          </a:prstGeom>
        </p:spPr>
      </p:pic>
      <p:sp>
        <p:nvSpPr>
          <p:cNvPr id="45" name="Text 33"/>
          <p:cNvSpPr/>
          <p:nvPr/>
        </p:nvSpPr>
        <p:spPr>
          <a:xfrm>
            <a:off x="4843463" y="3959423"/>
            <a:ext cx="36527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Least Privilege: Apply least privilege to CI/CD tools and </a:t>
            </a:r>
            <a:endParaRPr lang="en-US" sz="1046" dirty="0"/>
          </a:p>
        </p:txBody>
      </p:sp>
      <p:sp>
        <p:nvSpPr>
          <p:cNvPr id="46" name="Text 34"/>
          <p:cNvSpPr/>
          <p:nvPr/>
        </p:nvSpPr>
        <p:spPr>
          <a:xfrm>
            <a:off x="4643438" y="4173736"/>
            <a:ext cx="114244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service accounts. </a:t>
            </a:r>
            <a:endParaRPr lang="en-US" sz="1046" dirty="0"/>
          </a:p>
        </p:txBody>
      </p:sp>
      <p:sp>
        <p:nvSpPr>
          <p:cNvPr id="47" name="Text 35"/>
          <p:cNvSpPr/>
          <p:nvPr/>
        </p:nvSpPr>
        <p:spPr>
          <a:xfrm>
            <a:off x="8870361" y="5236369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31</a:t>
            </a:r>
            <a:endParaRPr lang="en-US" sz="837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Software Deployment: Container &amp; Orchestration Security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93583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93583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42875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2931" y="1000125"/>
            <a:ext cx="12344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Containers &amp; Security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Containers provide portability and efficiency, but introduce new security considerations related to image integrity, runtime isolation, and orchestration management.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92881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Container Image Security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29314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285750" y="229314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357188" y="24788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3" y="2564606"/>
            <a:ext cx="114300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0094" y="23645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Vulnerability Scanning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750094" y="253603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Scan container images for known vulnerabilities before deployment (e.g., Clair, Trivy).</a:t>
            </a:r>
            <a:endParaRPr lang="en-US" sz="837" dirty="0"/>
          </a:p>
        </p:txBody>
      </p:sp>
      <p:sp>
        <p:nvSpPr>
          <p:cNvPr id="16" name="Shape 11"/>
          <p:cNvSpPr/>
          <p:nvPr/>
        </p:nvSpPr>
        <p:spPr>
          <a:xfrm>
            <a:off x="285750" y="303609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285750" y="303609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357188" y="322183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13" y="3307556"/>
            <a:ext cx="114300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0094" y="310753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Minimal Images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750094" y="327898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minimal base images (e.g., Alpine Linux) to reduce attack surface.</a:t>
            </a:r>
            <a:endParaRPr lang="en-US" sz="837" dirty="0"/>
          </a:p>
        </p:txBody>
      </p:sp>
      <p:sp>
        <p:nvSpPr>
          <p:cNvPr id="22" name="Shape 16"/>
          <p:cNvSpPr/>
          <p:nvPr/>
        </p:nvSpPr>
        <p:spPr>
          <a:xfrm>
            <a:off x="285750" y="377904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7"/>
          <p:cNvSpPr/>
          <p:nvPr/>
        </p:nvSpPr>
        <p:spPr>
          <a:xfrm>
            <a:off x="285750" y="377904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8"/>
          <p:cNvSpPr/>
          <p:nvPr/>
        </p:nvSpPr>
        <p:spPr>
          <a:xfrm>
            <a:off x="357188" y="39647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56" y="4050506"/>
            <a:ext cx="100013" cy="11430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50094" y="38504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Image Signing &amp; Trust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750094" y="402193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Ensure images come from trusted sources and are cryptographically signed.</a:t>
            </a:r>
            <a:endParaRPr lang="en-US" sz="837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38" y="950119"/>
            <a:ext cx="4214813" cy="17145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4643438" y="1264444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Runtime Container Security</a:t>
            </a:r>
            <a:endParaRPr lang="en-US" sz="1350" dirty="0"/>
          </a:p>
        </p:txBody>
      </p:sp>
      <p:sp>
        <p:nvSpPr>
          <p:cNvPr id="30" name="Shape 22"/>
          <p:cNvSpPr/>
          <p:nvPr/>
        </p:nvSpPr>
        <p:spPr>
          <a:xfrm>
            <a:off x="4643438" y="1628775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Shape 23"/>
          <p:cNvSpPr/>
          <p:nvPr/>
        </p:nvSpPr>
        <p:spPr>
          <a:xfrm>
            <a:off x="4643438" y="1628775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Shape 24"/>
          <p:cNvSpPr/>
          <p:nvPr/>
        </p:nvSpPr>
        <p:spPr>
          <a:xfrm>
            <a:off x="4714875" y="1814513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Text 25"/>
          <p:cNvSpPr/>
          <p:nvPr/>
        </p:nvSpPr>
        <p:spPr>
          <a:xfrm>
            <a:off x="5107781" y="1700213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Container Isolation</a:t>
            </a:r>
            <a:endParaRPr lang="en-US" sz="837" dirty="0"/>
          </a:p>
        </p:txBody>
      </p:sp>
      <p:sp>
        <p:nvSpPr>
          <p:cNvPr id="34" name="Text 26"/>
          <p:cNvSpPr/>
          <p:nvPr/>
        </p:nvSpPr>
        <p:spPr>
          <a:xfrm>
            <a:off x="5107781" y="1871663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Utilize namespaces, cgroups, and seccomp profiles for strong isolation.</a:t>
            </a:r>
            <a:endParaRPr lang="en-US" sz="837" dirty="0"/>
          </a:p>
        </p:txBody>
      </p:sp>
      <p:sp>
        <p:nvSpPr>
          <p:cNvPr id="35" name="Shape 27"/>
          <p:cNvSpPr/>
          <p:nvPr/>
        </p:nvSpPr>
        <p:spPr>
          <a:xfrm>
            <a:off x="4643438" y="2371725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Shape 28"/>
          <p:cNvSpPr/>
          <p:nvPr/>
        </p:nvSpPr>
        <p:spPr>
          <a:xfrm>
            <a:off x="4643438" y="2371725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Shape 29"/>
          <p:cNvSpPr/>
          <p:nvPr/>
        </p:nvSpPr>
        <p:spPr>
          <a:xfrm>
            <a:off x="4714875" y="2557463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6313" y="2643188"/>
            <a:ext cx="142875" cy="114300"/>
          </a:xfrm>
          <a:prstGeom prst="rect">
            <a:avLst/>
          </a:prstGeom>
        </p:spPr>
      </p:pic>
      <p:sp>
        <p:nvSpPr>
          <p:cNvPr id="39" name="Text 30"/>
          <p:cNvSpPr/>
          <p:nvPr/>
        </p:nvSpPr>
        <p:spPr>
          <a:xfrm>
            <a:off x="5107781" y="2443163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Least Privilege</a:t>
            </a:r>
            <a:endParaRPr lang="en-US" sz="837" dirty="0"/>
          </a:p>
        </p:txBody>
      </p:sp>
      <p:sp>
        <p:nvSpPr>
          <p:cNvPr id="40" name="Text 31"/>
          <p:cNvSpPr/>
          <p:nvPr/>
        </p:nvSpPr>
        <p:spPr>
          <a:xfrm>
            <a:off x="5107781" y="2614613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Run containers with non-root users and minimal necessary capabilities.</a:t>
            </a:r>
            <a:endParaRPr lang="en-US" sz="837" dirty="0"/>
          </a:p>
        </p:txBody>
      </p:sp>
      <p:sp>
        <p:nvSpPr>
          <p:cNvPr id="41" name="Text 32"/>
          <p:cNvSpPr/>
          <p:nvPr/>
        </p:nvSpPr>
        <p:spPr>
          <a:xfrm>
            <a:off x="4643438" y="311467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Orchestration Security (e.g., Kubernetes)</a:t>
            </a:r>
            <a:endParaRPr lang="en-US" sz="1350" dirty="0"/>
          </a:p>
        </p:txBody>
      </p:sp>
      <p:sp>
        <p:nvSpPr>
          <p:cNvPr id="42" name="Shape 33"/>
          <p:cNvSpPr/>
          <p:nvPr/>
        </p:nvSpPr>
        <p:spPr>
          <a:xfrm>
            <a:off x="4643438" y="3479006"/>
            <a:ext cx="4214813" cy="48577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3" name="Shape 34"/>
          <p:cNvSpPr/>
          <p:nvPr/>
        </p:nvSpPr>
        <p:spPr>
          <a:xfrm>
            <a:off x="4643438" y="3479006"/>
            <a:ext cx="28575" cy="48577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4" name="Shape 35"/>
          <p:cNvSpPr/>
          <p:nvPr/>
        </p:nvSpPr>
        <p:spPr>
          <a:xfrm>
            <a:off x="4714875" y="3579019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5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6313" y="3664744"/>
            <a:ext cx="142875" cy="114300"/>
          </a:xfrm>
          <a:prstGeom prst="rect">
            <a:avLst/>
          </a:prstGeom>
        </p:spPr>
      </p:pic>
      <p:sp>
        <p:nvSpPr>
          <p:cNvPr id="46" name="Text 36"/>
          <p:cNvSpPr/>
          <p:nvPr/>
        </p:nvSpPr>
        <p:spPr>
          <a:xfrm>
            <a:off x="5107781" y="3550444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Network Policies</a:t>
            </a:r>
            <a:endParaRPr lang="en-US" sz="837" dirty="0"/>
          </a:p>
        </p:txBody>
      </p:sp>
      <p:sp>
        <p:nvSpPr>
          <p:cNvPr id="47" name="Text 37"/>
          <p:cNvSpPr/>
          <p:nvPr/>
        </p:nvSpPr>
        <p:spPr>
          <a:xfrm>
            <a:off x="5107781" y="3721894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 traffic flow between pods and namespaces.</a:t>
            </a:r>
            <a:endParaRPr lang="en-US" sz="837" dirty="0"/>
          </a:p>
        </p:txBody>
      </p:sp>
      <p:sp>
        <p:nvSpPr>
          <p:cNvPr id="48" name="Shape 38"/>
          <p:cNvSpPr/>
          <p:nvPr/>
        </p:nvSpPr>
        <p:spPr>
          <a:xfrm>
            <a:off x="4643438" y="4050506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9" name="Shape 39"/>
          <p:cNvSpPr/>
          <p:nvPr/>
        </p:nvSpPr>
        <p:spPr>
          <a:xfrm>
            <a:off x="4643438" y="4050506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0" name="Shape 40"/>
          <p:cNvSpPr/>
          <p:nvPr/>
        </p:nvSpPr>
        <p:spPr>
          <a:xfrm>
            <a:off x="4714875" y="4236244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0600" y="4321969"/>
            <a:ext cx="114300" cy="114300"/>
          </a:xfrm>
          <a:prstGeom prst="rect">
            <a:avLst/>
          </a:prstGeom>
        </p:spPr>
      </p:pic>
      <p:sp>
        <p:nvSpPr>
          <p:cNvPr id="52" name="Text 41"/>
          <p:cNvSpPr/>
          <p:nvPr/>
        </p:nvSpPr>
        <p:spPr>
          <a:xfrm>
            <a:off x="5107781" y="4121944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Secrets Management</a:t>
            </a:r>
            <a:endParaRPr lang="en-US" sz="837" dirty="0"/>
          </a:p>
        </p:txBody>
      </p:sp>
      <p:sp>
        <p:nvSpPr>
          <p:cNvPr id="53" name="Text 42"/>
          <p:cNvSpPr/>
          <p:nvPr/>
        </p:nvSpPr>
        <p:spPr>
          <a:xfrm>
            <a:off x="5107781" y="4293394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Securely manage sensitive information using Kubernetes Secrets or external vaults.</a:t>
            </a:r>
            <a:endParaRPr lang="en-US" sz="837" dirty="0"/>
          </a:p>
        </p:txBody>
      </p:sp>
      <p:sp>
        <p:nvSpPr>
          <p:cNvPr id="54" name="Text 43"/>
          <p:cNvSpPr/>
          <p:nvPr/>
        </p:nvSpPr>
        <p:spPr>
          <a:xfrm>
            <a:off x="8870361" y="4829175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32</a:t>
            </a:r>
            <a:endParaRPr lang="en-US" sz="837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50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Governance and Compliance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93583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93583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4356" y="1000125"/>
            <a:ext cx="5384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Overview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governance establishes the framework for managing security risks, while compliance ensures adherence to relevant laws, regulations, and standards.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92881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Regulations and Standards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29314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285750" y="229314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357188" y="24788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564606"/>
            <a:ext cx="142875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0094" y="23645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GDPR (General Data Protection Regulation)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750094" y="253603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Protects personal data and privacy for individuals within the EU and EEA.</a:t>
            </a:r>
            <a:endParaRPr lang="en-US" sz="837" dirty="0"/>
          </a:p>
        </p:txBody>
      </p:sp>
      <p:sp>
        <p:nvSpPr>
          <p:cNvPr id="16" name="Shape 11"/>
          <p:cNvSpPr/>
          <p:nvPr/>
        </p:nvSpPr>
        <p:spPr>
          <a:xfrm>
            <a:off x="285750" y="303609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285750" y="303609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357188" y="322183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307556"/>
            <a:ext cx="142875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0094" y="310753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HIPAA (Health Insurance Portability and Accountability Act)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750094" y="327898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Sets standards for protecting sensitive patient health information in the U.S.</a:t>
            </a:r>
            <a:endParaRPr lang="en-US" sz="837" dirty="0"/>
          </a:p>
        </p:txBody>
      </p:sp>
      <p:sp>
        <p:nvSpPr>
          <p:cNvPr id="22" name="Shape 16"/>
          <p:cNvSpPr/>
          <p:nvPr/>
        </p:nvSpPr>
        <p:spPr>
          <a:xfrm>
            <a:off x="285750" y="377904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7"/>
          <p:cNvSpPr/>
          <p:nvPr/>
        </p:nvSpPr>
        <p:spPr>
          <a:xfrm>
            <a:off x="285750" y="377904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8"/>
          <p:cNvSpPr/>
          <p:nvPr/>
        </p:nvSpPr>
        <p:spPr>
          <a:xfrm>
            <a:off x="357188" y="39647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913" y="4050506"/>
            <a:ext cx="114300" cy="11430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50094" y="38504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ISO 27001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750094" y="402193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International standard for information security management systems (ISMS).</a:t>
            </a:r>
            <a:endParaRPr lang="en-US" sz="837" dirty="0"/>
          </a:p>
        </p:txBody>
      </p:sp>
      <p:sp>
        <p:nvSpPr>
          <p:cNvPr id="28" name="Shape 21"/>
          <p:cNvSpPr/>
          <p:nvPr/>
        </p:nvSpPr>
        <p:spPr>
          <a:xfrm>
            <a:off x="285750" y="452199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2"/>
          <p:cNvSpPr/>
          <p:nvPr/>
        </p:nvSpPr>
        <p:spPr>
          <a:xfrm>
            <a:off x="285750" y="452199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3"/>
          <p:cNvSpPr/>
          <p:nvPr/>
        </p:nvSpPr>
        <p:spPr>
          <a:xfrm>
            <a:off x="357188" y="470773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4793456"/>
            <a:ext cx="85725" cy="114300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750094" y="459343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NIST Cybersecurity Framework</a:t>
            </a:r>
            <a:endParaRPr lang="en-US" sz="837" dirty="0"/>
          </a:p>
        </p:txBody>
      </p:sp>
      <p:sp>
        <p:nvSpPr>
          <p:cNvPr id="33" name="Text 25"/>
          <p:cNvSpPr/>
          <p:nvPr/>
        </p:nvSpPr>
        <p:spPr>
          <a:xfrm>
            <a:off x="750094" y="476488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Voluntary framework for organizations to manage and reduce cybersecurity risk.</a:t>
            </a:r>
            <a:endParaRPr lang="en-US" sz="837" dirty="0"/>
          </a:p>
        </p:txBody>
      </p:sp>
      <p:pic>
        <p:nvPicPr>
          <p:cNvPr id="3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438" y="1482328"/>
            <a:ext cx="4214813" cy="171450"/>
          </a:xfrm>
          <a:prstGeom prst="rect">
            <a:avLst/>
          </a:prstGeom>
        </p:spPr>
      </p:pic>
      <p:sp>
        <p:nvSpPr>
          <p:cNvPr id="35" name="Text 26"/>
          <p:cNvSpPr/>
          <p:nvPr/>
        </p:nvSpPr>
        <p:spPr>
          <a:xfrm>
            <a:off x="4643438" y="179665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Establishing Security Policies &amp; Procedures</a:t>
            </a:r>
            <a:endParaRPr lang="en-US" sz="1350" dirty="0"/>
          </a:p>
        </p:txBody>
      </p:sp>
      <p:pic>
        <p:nvPicPr>
          <p:cNvPr id="3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3438" y="2196703"/>
            <a:ext cx="107156" cy="142875"/>
          </a:xfrm>
          <a:prstGeom prst="rect">
            <a:avLst/>
          </a:prstGeom>
        </p:spPr>
      </p:pic>
      <p:sp>
        <p:nvSpPr>
          <p:cNvPr id="37" name="Text 27"/>
          <p:cNvSpPr/>
          <p:nvPr/>
        </p:nvSpPr>
        <p:spPr>
          <a:xfrm>
            <a:off x="4807744" y="2169914"/>
            <a:ext cx="363817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 clear security policies that align with business </a:t>
            </a:r>
            <a:endParaRPr lang="en-US" sz="1046" dirty="0"/>
          </a:p>
        </p:txBody>
      </p:sp>
      <p:sp>
        <p:nvSpPr>
          <p:cNvPr id="38" name="Text 28"/>
          <p:cNvSpPr/>
          <p:nvPr/>
        </p:nvSpPr>
        <p:spPr>
          <a:xfrm>
            <a:off x="4643438" y="2384227"/>
            <a:ext cx="26852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objectives and regulatory requirements. </a:t>
            </a:r>
            <a:endParaRPr lang="en-US" sz="1046" dirty="0"/>
          </a:p>
        </p:txBody>
      </p:sp>
      <p:pic>
        <p:nvPicPr>
          <p:cNvPr id="39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3438" y="2732484"/>
            <a:ext cx="107156" cy="142875"/>
          </a:xfrm>
          <a:prstGeom prst="rect">
            <a:avLst/>
          </a:prstGeom>
        </p:spPr>
      </p:pic>
      <p:sp>
        <p:nvSpPr>
          <p:cNvPr id="40" name="Text 29"/>
          <p:cNvSpPr/>
          <p:nvPr/>
        </p:nvSpPr>
        <p:spPr>
          <a:xfrm>
            <a:off x="4807744" y="2705695"/>
            <a:ext cx="378989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detailed procedures for secure development, </a:t>
            </a:r>
            <a:endParaRPr lang="en-US" sz="1046" dirty="0"/>
          </a:p>
        </p:txBody>
      </p:sp>
      <p:sp>
        <p:nvSpPr>
          <p:cNvPr id="41" name="Text 30"/>
          <p:cNvSpPr/>
          <p:nvPr/>
        </p:nvSpPr>
        <p:spPr>
          <a:xfrm>
            <a:off x="4643438" y="2920008"/>
            <a:ext cx="23228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operations, and incident response. </a:t>
            </a:r>
            <a:endParaRPr lang="en-US" sz="1046" dirty="0"/>
          </a:p>
        </p:txBody>
      </p:sp>
      <p:sp>
        <p:nvSpPr>
          <p:cNvPr id="42" name="Text 31"/>
          <p:cNvSpPr/>
          <p:nvPr/>
        </p:nvSpPr>
        <p:spPr>
          <a:xfrm>
            <a:off x="4643438" y="3232547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Auditing and Reporting</a:t>
            </a:r>
            <a:endParaRPr lang="en-US" sz="1350" dirty="0"/>
          </a:p>
        </p:txBody>
      </p:sp>
      <p:pic>
        <p:nvPicPr>
          <p:cNvPr id="4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3438" y="3632597"/>
            <a:ext cx="160734" cy="142875"/>
          </a:xfrm>
          <a:prstGeom prst="rect">
            <a:avLst/>
          </a:prstGeom>
        </p:spPr>
      </p:pic>
      <p:sp>
        <p:nvSpPr>
          <p:cNvPr id="44" name="Text 32"/>
          <p:cNvSpPr/>
          <p:nvPr/>
        </p:nvSpPr>
        <p:spPr>
          <a:xfrm>
            <a:off x="4861322" y="3605808"/>
            <a:ext cx="382734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Regularly audit security controls and processes to ensure </a:t>
            </a:r>
            <a:endParaRPr lang="en-US" sz="1046" dirty="0"/>
          </a:p>
        </p:txBody>
      </p:sp>
      <p:sp>
        <p:nvSpPr>
          <p:cNvPr id="45" name="Text 33"/>
          <p:cNvSpPr/>
          <p:nvPr/>
        </p:nvSpPr>
        <p:spPr>
          <a:xfrm>
            <a:off x="4643438" y="3820120"/>
            <a:ext cx="20121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effectiveness and compliance. </a:t>
            </a:r>
            <a:endParaRPr lang="en-US" sz="1046" dirty="0"/>
          </a:p>
        </p:txBody>
      </p:sp>
      <p:pic>
        <p:nvPicPr>
          <p:cNvPr id="46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43438" y="4168378"/>
            <a:ext cx="142875" cy="142875"/>
          </a:xfrm>
          <a:prstGeom prst="rect">
            <a:avLst/>
          </a:prstGeom>
        </p:spPr>
      </p:pic>
      <p:sp>
        <p:nvSpPr>
          <p:cNvPr id="47" name="Text 34"/>
          <p:cNvSpPr/>
          <p:nvPr/>
        </p:nvSpPr>
        <p:spPr>
          <a:xfrm>
            <a:off x="4843463" y="4141589"/>
            <a:ext cx="383650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 reports for stakeholders and regulatory bodies, </a:t>
            </a:r>
            <a:endParaRPr lang="en-US" sz="1046" dirty="0"/>
          </a:p>
        </p:txBody>
      </p:sp>
      <p:sp>
        <p:nvSpPr>
          <p:cNvPr id="48" name="Text 35"/>
          <p:cNvSpPr/>
          <p:nvPr/>
        </p:nvSpPr>
        <p:spPr>
          <a:xfrm>
            <a:off x="4643438" y="4355902"/>
            <a:ext cx="39959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demonstrating due diligence and continuous improvement. </a:t>
            </a:r>
            <a:endParaRPr lang="en-US" sz="1046" dirty="0"/>
          </a:p>
        </p:txBody>
      </p:sp>
      <p:sp>
        <p:nvSpPr>
          <p:cNvPr id="49" name="Text 36"/>
          <p:cNvSpPr/>
          <p:nvPr/>
        </p:nvSpPr>
        <p:spPr>
          <a:xfrm>
            <a:off x="8870361" y="5236369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33</a:t>
            </a:r>
            <a:endParaRPr lang="en-US" sz="837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221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Incident Response and Forensics in SSE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93583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93583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4356" y="1000125"/>
            <a:ext cx="6717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Importance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Effective incident response and digital forensics are crucial for minimizing damage, recovering from security breaches, and learning from incidents to improve future security posture.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92881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Incident Response Lifecycle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29314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285750" y="229314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357188" y="24788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564606"/>
            <a:ext cx="85725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0094" y="23645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Preparation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750094" y="253603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Developing policies, procedures, and teams; conducting training and drills.</a:t>
            </a:r>
            <a:endParaRPr lang="en-US" sz="837" dirty="0"/>
          </a:p>
        </p:txBody>
      </p:sp>
      <p:sp>
        <p:nvSpPr>
          <p:cNvPr id="16" name="Shape 11"/>
          <p:cNvSpPr/>
          <p:nvPr/>
        </p:nvSpPr>
        <p:spPr>
          <a:xfrm>
            <a:off x="285750" y="303609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285750" y="303609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357188" y="322183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13" y="3307556"/>
            <a:ext cx="114300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0094" y="310753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Identification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750094" y="327898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Detecting security events and determining if an incident has occurred.</a:t>
            </a:r>
            <a:endParaRPr lang="en-US" sz="837" dirty="0"/>
          </a:p>
        </p:txBody>
      </p:sp>
      <p:sp>
        <p:nvSpPr>
          <p:cNvPr id="22" name="Shape 16"/>
          <p:cNvSpPr/>
          <p:nvPr/>
        </p:nvSpPr>
        <p:spPr>
          <a:xfrm>
            <a:off x="285750" y="377904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7"/>
          <p:cNvSpPr/>
          <p:nvPr/>
        </p:nvSpPr>
        <p:spPr>
          <a:xfrm>
            <a:off x="285750" y="377904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8"/>
          <p:cNvSpPr/>
          <p:nvPr/>
        </p:nvSpPr>
        <p:spPr>
          <a:xfrm>
            <a:off x="357188" y="39647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913" y="4050506"/>
            <a:ext cx="114300" cy="11430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50094" y="38504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Containment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750094" y="402193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Limiting the scope and impact of the incident; preventing further damage.</a:t>
            </a:r>
            <a:endParaRPr lang="en-US" sz="837" dirty="0"/>
          </a:p>
        </p:txBody>
      </p:sp>
      <p:sp>
        <p:nvSpPr>
          <p:cNvPr id="28" name="Shape 21"/>
          <p:cNvSpPr/>
          <p:nvPr/>
        </p:nvSpPr>
        <p:spPr>
          <a:xfrm>
            <a:off x="285750" y="452199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2"/>
          <p:cNvSpPr/>
          <p:nvPr/>
        </p:nvSpPr>
        <p:spPr>
          <a:xfrm>
            <a:off x="285750" y="452199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3"/>
          <p:cNvSpPr/>
          <p:nvPr/>
        </p:nvSpPr>
        <p:spPr>
          <a:xfrm>
            <a:off x="357188" y="470773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913" y="4793456"/>
            <a:ext cx="114300" cy="114300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750094" y="459343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Eradication</a:t>
            </a:r>
            <a:endParaRPr lang="en-US" sz="837" dirty="0"/>
          </a:p>
        </p:txBody>
      </p:sp>
      <p:sp>
        <p:nvSpPr>
          <p:cNvPr id="33" name="Text 25"/>
          <p:cNvSpPr/>
          <p:nvPr/>
        </p:nvSpPr>
        <p:spPr>
          <a:xfrm>
            <a:off x="750094" y="476488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Removing the root cause of the incident and any malicious components.</a:t>
            </a:r>
            <a:endParaRPr lang="en-US" sz="837" dirty="0"/>
          </a:p>
        </p:txBody>
      </p:sp>
      <p:sp>
        <p:nvSpPr>
          <p:cNvPr id="34" name="Shape 26"/>
          <p:cNvSpPr/>
          <p:nvPr/>
        </p:nvSpPr>
        <p:spPr>
          <a:xfrm>
            <a:off x="285750" y="5264944"/>
            <a:ext cx="4214813" cy="48577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5" name="Shape 27"/>
          <p:cNvSpPr/>
          <p:nvPr/>
        </p:nvSpPr>
        <p:spPr>
          <a:xfrm>
            <a:off x="285750" y="5264944"/>
            <a:ext cx="28575" cy="48577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Shape 28"/>
          <p:cNvSpPr/>
          <p:nvPr/>
        </p:nvSpPr>
        <p:spPr>
          <a:xfrm>
            <a:off x="357188" y="5364956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913" y="5450681"/>
            <a:ext cx="114300" cy="114300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750094" y="53363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Recovery</a:t>
            </a:r>
            <a:endParaRPr lang="en-US" sz="837" dirty="0"/>
          </a:p>
        </p:txBody>
      </p:sp>
      <p:sp>
        <p:nvSpPr>
          <p:cNvPr id="39" name="Text 30"/>
          <p:cNvSpPr/>
          <p:nvPr/>
        </p:nvSpPr>
        <p:spPr>
          <a:xfrm>
            <a:off x="750094" y="550783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Restoring affected systems and services to normal operation.</a:t>
            </a:r>
            <a:endParaRPr lang="en-US" sz="837" dirty="0"/>
          </a:p>
        </p:txBody>
      </p:sp>
      <p:sp>
        <p:nvSpPr>
          <p:cNvPr id="41" name="Text 31"/>
          <p:cNvSpPr/>
          <p:nvPr/>
        </p:nvSpPr>
        <p:spPr>
          <a:xfrm>
            <a:off x="4643438" y="2264569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 Forensics Basics for Software Incidents</a:t>
            </a:r>
            <a:endParaRPr lang="en-US" sz="1350" dirty="0"/>
          </a:p>
        </p:txBody>
      </p:sp>
      <p:pic>
        <p:nvPicPr>
          <p:cNvPr id="42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3438" y="2664619"/>
            <a:ext cx="142875" cy="142875"/>
          </a:xfrm>
          <a:prstGeom prst="rect">
            <a:avLst/>
          </a:prstGeom>
        </p:spPr>
      </p:pic>
      <p:sp>
        <p:nvSpPr>
          <p:cNvPr id="43" name="Text 32"/>
          <p:cNvSpPr/>
          <p:nvPr/>
        </p:nvSpPr>
        <p:spPr>
          <a:xfrm>
            <a:off x="4843463" y="2637830"/>
            <a:ext cx="108986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Collection</a:t>
            </a:r>
            <a:endParaRPr lang="en-US" sz="1046" dirty="0"/>
          </a:p>
        </p:txBody>
      </p:sp>
      <p:sp>
        <p:nvSpPr>
          <p:cNvPr id="44" name="Text 33"/>
          <p:cNvSpPr/>
          <p:nvPr/>
        </p:nvSpPr>
        <p:spPr>
          <a:xfrm>
            <a:off x="5933331" y="2637830"/>
            <a:ext cx="283166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Securely acquiring volatile and persistent </a:t>
            </a:r>
            <a:endParaRPr lang="en-US" sz="1046" dirty="0"/>
          </a:p>
        </p:txBody>
      </p:sp>
      <p:sp>
        <p:nvSpPr>
          <p:cNvPr id="45" name="Text 34"/>
          <p:cNvSpPr/>
          <p:nvPr/>
        </p:nvSpPr>
        <p:spPr>
          <a:xfrm>
            <a:off x="4643438" y="2852142"/>
            <a:ext cx="224587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(memory, disk images, logs). </a:t>
            </a:r>
            <a:endParaRPr lang="en-US" sz="1046" dirty="0"/>
          </a:p>
        </p:txBody>
      </p:sp>
      <p:sp>
        <p:nvSpPr>
          <p:cNvPr id="46" name="Text 35"/>
          <p:cNvSpPr/>
          <p:nvPr/>
        </p:nvSpPr>
        <p:spPr>
          <a:xfrm>
            <a:off x="4700588" y="3173611"/>
            <a:ext cx="5892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Analysis</a:t>
            </a:r>
            <a:endParaRPr lang="en-US" sz="1046" dirty="0"/>
          </a:p>
        </p:txBody>
      </p:sp>
      <p:sp>
        <p:nvSpPr>
          <p:cNvPr id="47" name="Text 36"/>
          <p:cNvSpPr/>
          <p:nvPr/>
        </p:nvSpPr>
        <p:spPr>
          <a:xfrm>
            <a:off x="5289807" y="3173611"/>
            <a:ext cx="34788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Examining collected data to identify attack vectors, </a:t>
            </a:r>
            <a:endParaRPr lang="en-US" sz="1046" dirty="0"/>
          </a:p>
        </p:txBody>
      </p:sp>
      <p:sp>
        <p:nvSpPr>
          <p:cNvPr id="48" name="Text 37"/>
          <p:cNvSpPr/>
          <p:nvPr/>
        </p:nvSpPr>
        <p:spPr>
          <a:xfrm>
            <a:off x="4643438" y="3387923"/>
            <a:ext cx="21561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malware, and attacker activities. </a:t>
            </a:r>
            <a:endParaRPr lang="en-US" sz="1046" dirty="0"/>
          </a:p>
        </p:txBody>
      </p:sp>
      <p:pic>
        <p:nvPicPr>
          <p:cNvPr id="49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3438" y="3736181"/>
            <a:ext cx="107156" cy="142875"/>
          </a:xfrm>
          <a:prstGeom prst="rect">
            <a:avLst/>
          </a:prstGeom>
        </p:spPr>
      </p:pic>
      <p:sp>
        <p:nvSpPr>
          <p:cNvPr id="50" name="Text 38"/>
          <p:cNvSpPr/>
          <p:nvPr/>
        </p:nvSpPr>
        <p:spPr>
          <a:xfrm>
            <a:off x="4807744" y="3709392"/>
            <a:ext cx="7123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Reporting</a:t>
            </a:r>
            <a:endParaRPr lang="en-US" sz="1046" dirty="0"/>
          </a:p>
        </p:txBody>
      </p:sp>
      <p:sp>
        <p:nvSpPr>
          <p:cNvPr id="51" name="Text 39"/>
          <p:cNvSpPr/>
          <p:nvPr/>
        </p:nvSpPr>
        <p:spPr>
          <a:xfrm>
            <a:off x="5520137" y="3709392"/>
            <a:ext cx="333713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Documenting findings for legal, compliance, and </a:t>
            </a:r>
            <a:endParaRPr lang="en-US" sz="1046" dirty="0"/>
          </a:p>
        </p:txBody>
      </p:sp>
      <p:sp>
        <p:nvSpPr>
          <p:cNvPr id="52" name="Text 40"/>
          <p:cNvSpPr/>
          <p:nvPr/>
        </p:nvSpPr>
        <p:spPr>
          <a:xfrm>
            <a:off x="4643438" y="3923705"/>
            <a:ext cx="216642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internal improvement purposes. </a:t>
            </a:r>
            <a:endParaRPr lang="en-US" sz="1046" dirty="0"/>
          </a:p>
        </p:txBody>
      </p:sp>
      <p:pic>
        <p:nvPicPr>
          <p:cNvPr id="53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3438" y="4271963"/>
            <a:ext cx="178594" cy="142875"/>
          </a:xfrm>
          <a:prstGeom prst="rect">
            <a:avLst/>
          </a:prstGeom>
        </p:spPr>
      </p:pic>
      <p:sp>
        <p:nvSpPr>
          <p:cNvPr id="54" name="Text 41"/>
          <p:cNvSpPr/>
          <p:nvPr/>
        </p:nvSpPr>
        <p:spPr>
          <a:xfrm>
            <a:off x="4879181" y="4245173"/>
            <a:ext cx="120472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Chain of Custody</a:t>
            </a:r>
            <a:endParaRPr lang="en-US" sz="1046" dirty="0"/>
          </a:p>
        </p:txBody>
      </p:sp>
      <p:sp>
        <p:nvSpPr>
          <p:cNvPr id="55" name="Text 42"/>
          <p:cNvSpPr/>
          <p:nvPr/>
        </p:nvSpPr>
        <p:spPr>
          <a:xfrm>
            <a:off x="6083908" y="4245173"/>
            <a:ext cx="26466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Maintaining a strict record of evidence </a:t>
            </a:r>
            <a:endParaRPr lang="en-US" sz="1046" dirty="0"/>
          </a:p>
        </p:txBody>
      </p:sp>
      <p:sp>
        <p:nvSpPr>
          <p:cNvPr id="56" name="Text 43"/>
          <p:cNvSpPr/>
          <p:nvPr/>
        </p:nvSpPr>
        <p:spPr>
          <a:xfrm>
            <a:off x="4643438" y="4459486"/>
            <a:ext cx="23680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handling to ensure its admissibility. </a:t>
            </a:r>
            <a:endParaRPr lang="en-US" sz="1046" dirty="0"/>
          </a:p>
        </p:txBody>
      </p:sp>
      <p:sp>
        <p:nvSpPr>
          <p:cNvPr id="57" name="Text 44"/>
          <p:cNvSpPr/>
          <p:nvPr/>
        </p:nvSpPr>
        <p:spPr>
          <a:xfrm>
            <a:off x="8870361" y="5807869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34</a:t>
            </a:r>
            <a:endParaRPr lang="en-US" sz="837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of SSE: AI/ML in Security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93583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93583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42875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2931" y="1000125"/>
            <a:ext cx="14291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Transformative Potential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Artificial Intelligence and Machine Learning are revolutionizing cybersecurity by enhancing threat detection, vulnerability management, and automated response capabilities.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92881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AI/ML for Threat Detection &amp; Anomaly Analysis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29314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285750" y="229314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357188" y="24788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9"/>
          <p:cNvSpPr/>
          <p:nvPr/>
        </p:nvSpPr>
        <p:spPr>
          <a:xfrm>
            <a:off x="750094" y="23645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Behavioral Analytics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750094" y="253603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Identifying deviations from normal user and system behavior to detect insider threats and advanced persistent threats (APTs).</a:t>
            </a:r>
            <a:endParaRPr lang="en-US" sz="837" dirty="0"/>
          </a:p>
        </p:txBody>
      </p:sp>
      <p:sp>
        <p:nvSpPr>
          <p:cNvPr id="15" name="Shape 11"/>
          <p:cNvSpPr/>
          <p:nvPr/>
        </p:nvSpPr>
        <p:spPr>
          <a:xfrm>
            <a:off x="285750" y="303609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285750" y="303609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357188" y="322183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3307556"/>
            <a:ext cx="142875" cy="11430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750094" y="310753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Network Anomaly Detection</a:t>
            </a:r>
            <a:endParaRPr lang="en-US" sz="837" dirty="0"/>
          </a:p>
        </p:txBody>
      </p:sp>
      <p:sp>
        <p:nvSpPr>
          <p:cNvPr id="20" name="Text 15"/>
          <p:cNvSpPr/>
          <p:nvPr/>
        </p:nvSpPr>
        <p:spPr>
          <a:xfrm>
            <a:off x="750094" y="327898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Analyzing network traffic patterns to spot malicious activities, malware communication, and data exfiltration attempts.</a:t>
            </a:r>
            <a:endParaRPr lang="en-US" sz="837" dirty="0"/>
          </a:p>
        </p:txBody>
      </p:sp>
      <p:sp>
        <p:nvSpPr>
          <p:cNvPr id="21" name="Shape 16"/>
          <p:cNvSpPr/>
          <p:nvPr/>
        </p:nvSpPr>
        <p:spPr>
          <a:xfrm>
            <a:off x="285750" y="3779044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7"/>
          <p:cNvSpPr/>
          <p:nvPr/>
        </p:nvSpPr>
        <p:spPr>
          <a:xfrm>
            <a:off x="285750" y="3779044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8"/>
          <p:cNvSpPr/>
          <p:nvPr/>
        </p:nvSpPr>
        <p:spPr>
          <a:xfrm>
            <a:off x="357188" y="39647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19"/>
          <p:cNvSpPr/>
          <p:nvPr/>
        </p:nvSpPr>
        <p:spPr>
          <a:xfrm>
            <a:off x="750094" y="3850481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Malware Analysis</a:t>
            </a:r>
            <a:endParaRPr lang="en-US" sz="837" dirty="0"/>
          </a:p>
        </p:txBody>
      </p:sp>
      <p:sp>
        <p:nvSpPr>
          <p:cNvPr id="25" name="Text 20"/>
          <p:cNvSpPr/>
          <p:nvPr/>
        </p:nvSpPr>
        <p:spPr>
          <a:xfrm>
            <a:off x="750094" y="4021931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classification and detection of new and evolving malware variants.</a:t>
            </a:r>
            <a:endParaRPr lang="en-US" sz="837" dirty="0"/>
          </a:p>
        </p:txBody>
      </p:sp>
      <p:sp>
        <p:nvSpPr>
          <p:cNvPr id="27" name="Text 21"/>
          <p:cNvSpPr/>
          <p:nvPr/>
        </p:nvSpPr>
        <p:spPr>
          <a:xfrm>
            <a:off x="4643438" y="1257300"/>
            <a:ext cx="421481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AI/ML for Automated Vulnerability Discovery &amp; Patching</a:t>
            </a:r>
            <a:endParaRPr lang="en-US" sz="1350" dirty="0"/>
          </a:p>
        </p:txBody>
      </p:sp>
      <p:sp>
        <p:nvSpPr>
          <p:cNvPr id="28" name="Shape 22"/>
          <p:cNvSpPr/>
          <p:nvPr/>
        </p:nvSpPr>
        <p:spPr>
          <a:xfrm>
            <a:off x="4643438" y="1878806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3"/>
          <p:cNvSpPr/>
          <p:nvPr/>
        </p:nvSpPr>
        <p:spPr>
          <a:xfrm>
            <a:off x="4643438" y="1878806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4"/>
          <p:cNvSpPr/>
          <p:nvPr/>
        </p:nvSpPr>
        <p:spPr>
          <a:xfrm>
            <a:off x="4714875" y="2064544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2150269"/>
            <a:ext cx="114300" cy="114300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5107781" y="1950244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Fuzzing &amp; Exploit Generation</a:t>
            </a:r>
            <a:endParaRPr lang="en-US" sz="837" dirty="0"/>
          </a:p>
        </p:txBody>
      </p:sp>
      <p:sp>
        <p:nvSpPr>
          <p:cNvPr id="33" name="Text 26"/>
          <p:cNvSpPr/>
          <p:nvPr/>
        </p:nvSpPr>
        <p:spPr>
          <a:xfrm>
            <a:off x="5107781" y="2121694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AI-driven fuzzers can intelligently generate test cases to uncover vulnerabilities more efficiently.</a:t>
            </a:r>
            <a:endParaRPr lang="en-US" sz="837" dirty="0"/>
          </a:p>
        </p:txBody>
      </p:sp>
      <p:sp>
        <p:nvSpPr>
          <p:cNvPr id="34" name="Shape 27"/>
          <p:cNvSpPr/>
          <p:nvPr/>
        </p:nvSpPr>
        <p:spPr>
          <a:xfrm>
            <a:off x="4643438" y="2621756"/>
            <a:ext cx="4214813" cy="6572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5" name="Shape 28"/>
          <p:cNvSpPr/>
          <p:nvPr/>
        </p:nvSpPr>
        <p:spPr>
          <a:xfrm>
            <a:off x="4643438" y="2621756"/>
            <a:ext cx="28575" cy="6572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Shape 29"/>
          <p:cNvSpPr/>
          <p:nvPr/>
        </p:nvSpPr>
        <p:spPr>
          <a:xfrm>
            <a:off x="4714875" y="2807494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600" y="2893219"/>
            <a:ext cx="114300" cy="114300"/>
          </a:xfrm>
          <a:prstGeom prst="rect">
            <a:avLst/>
          </a:prstGeom>
        </p:spPr>
      </p:pic>
      <p:sp>
        <p:nvSpPr>
          <p:cNvPr id="38" name="Text 30"/>
          <p:cNvSpPr/>
          <p:nvPr/>
        </p:nvSpPr>
        <p:spPr>
          <a:xfrm>
            <a:off x="5107781" y="2693194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Patch Generation</a:t>
            </a:r>
            <a:endParaRPr lang="en-US" sz="837" dirty="0"/>
          </a:p>
        </p:txBody>
      </p:sp>
      <p:sp>
        <p:nvSpPr>
          <p:cNvPr id="39" name="Text 31"/>
          <p:cNvSpPr/>
          <p:nvPr/>
        </p:nvSpPr>
        <p:spPr>
          <a:xfrm>
            <a:off x="5107781" y="2864644"/>
            <a:ext cx="36790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Research into AI systems that can automatically generate code patches for identified vulnerabilities.</a:t>
            </a:r>
            <a:endParaRPr lang="en-US" sz="837" dirty="0"/>
          </a:p>
        </p:txBody>
      </p:sp>
      <p:sp>
        <p:nvSpPr>
          <p:cNvPr id="40" name="Text 32"/>
          <p:cNvSpPr/>
          <p:nvPr/>
        </p:nvSpPr>
        <p:spPr>
          <a:xfrm>
            <a:off x="4643438" y="3364706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Ethical Considerations &amp; Challenges</a:t>
            </a:r>
            <a:endParaRPr lang="en-US" sz="1350" dirty="0"/>
          </a:p>
        </p:txBody>
      </p:sp>
      <p:pic>
        <p:nvPicPr>
          <p:cNvPr id="41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38" y="3764756"/>
            <a:ext cx="178594" cy="142875"/>
          </a:xfrm>
          <a:prstGeom prst="rect">
            <a:avLst/>
          </a:prstGeom>
        </p:spPr>
      </p:pic>
      <p:sp>
        <p:nvSpPr>
          <p:cNvPr id="42" name="Text 33"/>
          <p:cNvSpPr/>
          <p:nvPr/>
        </p:nvSpPr>
        <p:spPr>
          <a:xfrm>
            <a:off x="4879181" y="3737967"/>
            <a:ext cx="377605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Bias in AI models leading to unfair or ineffective security </a:t>
            </a:r>
            <a:endParaRPr lang="en-US" sz="1046" dirty="0"/>
          </a:p>
        </p:txBody>
      </p:sp>
      <p:sp>
        <p:nvSpPr>
          <p:cNvPr id="43" name="Text 34"/>
          <p:cNvSpPr/>
          <p:nvPr/>
        </p:nvSpPr>
        <p:spPr>
          <a:xfrm>
            <a:off x="4643438" y="3952280"/>
            <a:ext cx="6606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decisions. </a:t>
            </a:r>
            <a:endParaRPr lang="en-US" sz="1046" dirty="0"/>
          </a:p>
        </p:txBody>
      </p:sp>
      <p:pic>
        <p:nvPicPr>
          <p:cNvPr id="44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438" y="4300538"/>
            <a:ext cx="125016" cy="142875"/>
          </a:xfrm>
          <a:prstGeom prst="rect">
            <a:avLst/>
          </a:prstGeom>
        </p:spPr>
      </p:pic>
      <p:sp>
        <p:nvSpPr>
          <p:cNvPr id="45" name="Text 35"/>
          <p:cNvSpPr/>
          <p:nvPr/>
        </p:nvSpPr>
        <p:spPr>
          <a:xfrm>
            <a:off x="4825603" y="4273748"/>
            <a:ext cx="371519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Adversarial AI: Attackers using AI to bypass defenses or </a:t>
            </a:r>
            <a:endParaRPr lang="en-US" sz="1046" dirty="0"/>
          </a:p>
        </p:txBody>
      </p:sp>
      <p:sp>
        <p:nvSpPr>
          <p:cNvPr id="46" name="Text 36"/>
          <p:cNvSpPr/>
          <p:nvPr/>
        </p:nvSpPr>
        <p:spPr>
          <a:xfrm>
            <a:off x="4643438" y="4488061"/>
            <a:ext cx="147348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 new attacks. </a:t>
            </a:r>
            <a:endParaRPr lang="en-US" sz="1046" dirty="0"/>
          </a:p>
        </p:txBody>
      </p:sp>
      <p:sp>
        <p:nvSpPr>
          <p:cNvPr id="47" name="Text 37"/>
          <p:cNvSpPr/>
          <p:nvPr/>
        </p:nvSpPr>
        <p:spPr>
          <a:xfrm>
            <a:off x="8870361" y="4829175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35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26">
            <a:extLst>
              <a:ext uri="{FF2B5EF4-FFF2-40B4-BE49-F238E27FC236}">
                <a16:creationId xmlns:a16="http://schemas.microsoft.com/office/drawing/2014/main" id="{57281407-4564-04A1-24E2-571533482CA3}"/>
              </a:ext>
            </a:extLst>
          </p:cNvPr>
          <p:cNvSpPr/>
          <p:nvPr/>
        </p:nvSpPr>
        <p:spPr>
          <a:xfrm>
            <a:off x="4769348" y="2865699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292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Principle of Defense in Depth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76438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76438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4356" y="1013404"/>
            <a:ext cx="65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layered security approach where multiple defensive mechanisms are used to protect valuable data and information.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75736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Core Concept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57413"/>
            <a:ext cx="126802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69702" y="2130623"/>
            <a:ext cx="385505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If one security control fails, others are in place to prevent 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285750" y="2344936"/>
            <a:ext cx="120486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 limit an attack. </a:t>
            </a:r>
            <a:endParaRPr lang="en-US" sz="1046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766" y="2371725"/>
            <a:ext cx="126802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85750" y="265747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Benefits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057525"/>
            <a:ext cx="128588" cy="1285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71488" y="3034308"/>
            <a:ext cx="352666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Provides multiple opportunities to detect and stop attacks</a:t>
            </a:r>
            <a:endParaRPr lang="en-US" sz="942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343275"/>
            <a:ext cx="128588" cy="12858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71488" y="3320058"/>
            <a:ext cx="310334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Compensates for vulnerabilities in individual layers</a:t>
            </a:r>
            <a:endParaRPr lang="en-US" sz="942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629025"/>
            <a:ext cx="128588" cy="128588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471488" y="3605808"/>
            <a:ext cx="287136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Increases the cost and complexity for attackers</a:t>
            </a:r>
            <a:endParaRPr lang="en-US" sz="942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914775"/>
            <a:ext cx="128588" cy="128588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471488" y="3891558"/>
            <a:ext cx="284578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Buys time for incident response teams to react</a:t>
            </a:r>
            <a:endParaRPr lang="en-US" sz="942" dirty="0"/>
          </a:p>
        </p:txBody>
      </p:sp>
      <p:sp>
        <p:nvSpPr>
          <p:cNvPr id="23" name="Text 13"/>
          <p:cNvSpPr/>
          <p:nvPr/>
        </p:nvSpPr>
        <p:spPr>
          <a:xfrm>
            <a:off x="285750" y="4193381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Challenges</a:t>
            </a:r>
            <a:endParaRPr lang="en-US" sz="1350" dirty="0"/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593431"/>
            <a:ext cx="142875" cy="142875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485775" y="4566642"/>
            <a:ext cx="382076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Balancing security depth with performance and usability </a:t>
            </a:r>
            <a:endParaRPr lang="en-US" sz="1046" dirty="0"/>
          </a:p>
        </p:txBody>
      </p:sp>
      <p:pic>
        <p:nvPicPr>
          <p:cNvPr id="26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914900"/>
            <a:ext cx="142875" cy="142875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485775" y="4888111"/>
            <a:ext cx="352429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Avoiding false sense of security from multiple layers </a:t>
            </a:r>
            <a:endParaRPr lang="en-US" sz="1046" dirty="0"/>
          </a:p>
        </p:txBody>
      </p:sp>
      <p:pic>
        <p:nvPicPr>
          <p:cNvPr id="28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4907" y="14288"/>
            <a:ext cx="3571875" cy="2143125"/>
          </a:xfrm>
          <a:prstGeom prst="rect">
            <a:avLst/>
          </a:prstGeom>
        </p:spPr>
      </p:pic>
      <p:sp>
        <p:nvSpPr>
          <p:cNvPr id="29" name="Text 16"/>
          <p:cNvSpPr/>
          <p:nvPr/>
        </p:nvSpPr>
        <p:spPr>
          <a:xfrm>
            <a:off x="4643438" y="2412166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Layers in Software</a:t>
            </a:r>
            <a:endParaRPr lang="en-US" sz="1350" dirty="0"/>
          </a:p>
        </p:txBody>
      </p:sp>
      <p:sp>
        <p:nvSpPr>
          <p:cNvPr id="30" name="Shape 17"/>
          <p:cNvSpPr/>
          <p:nvPr/>
        </p:nvSpPr>
        <p:spPr>
          <a:xfrm>
            <a:off x="4643438" y="2776497"/>
            <a:ext cx="4214813" cy="685800"/>
          </a:xfrm>
          <a:prstGeom prst="rect">
            <a:avLst/>
          </a:prstGeom>
          <a:solidFill>
            <a:srgbClr val="F8F9FA"/>
          </a:solidFill>
          <a:ln w="99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Shape 18"/>
          <p:cNvSpPr/>
          <p:nvPr/>
        </p:nvSpPr>
        <p:spPr>
          <a:xfrm>
            <a:off x="4750594" y="3643313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2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6313" y="2933660"/>
            <a:ext cx="142875" cy="114300"/>
          </a:xfrm>
          <a:prstGeom prst="rect">
            <a:avLst/>
          </a:prstGeom>
        </p:spPr>
      </p:pic>
      <p:sp>
        <p:nvSpPr>
          <p:cNvPr id="33" name="Text 19"/>
          <p:cNvSpPr/>
          <p:nvPr/>
        </p:nvSpPr>
        <p:spPr>
          <a:xfrm>
            <a:off x="5036344" y="2905085"/>
            <a:ext cx="8492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Network Layer </a:t>
            </a:r>
            <a:endParaRPr lang="en-US" sz="837" dirty="0"/>
          </a:p>
        </p:txBody>
      </p:sp>
      <p:sp>
        <p:nvSpPr>
          <p:cNvPr id="34" name="Text 20"/>
          <p:cNvSpPr/>
          <p:nvPr/>
        </p:nvSpPr>
        <p:spPr>
          <a:xfrm>
            <a:off x="4750594" y="3169404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Firewalls, IDS/IPS, network segmentation, VPNs, API gateways</a:t>
            </a:r>
            <a:endParaRPr lang="en-US" sz="837" dirty="0"/>
          </a:p>
        </p:txBody>
      </p:sp>
      <p:sp>
        <p:nvSpPr>
          <p:cNvPr id="35" name="Shape 21"/>
          <p:cNvSpPr/>
          <p:nvPr/>
        </p:nvSpPr>
        <p:spPr>
          <a:xfrm>
            <a:off x="4643438" y="3555166"/>
            <a:ext cx="4214813" cy="857250"/>
          </a:xfrm>
          <a:prstGeom prst="rect">
            <a:avLst/>
          </a:prstGeom>
          <a:solidFill>
            <a:srgbClr val="F8F9FA"/>
          </a:solidFill>
          <a:ln w="99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Shape 22"/>
          <p:cNvSpPr/>
          <p:nvPr/>
        </p:nvSpPr>
        <p:spPr>
          <a:xfrm>
            <a:off x="4750594" y="3641224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7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6313" y="3712329"/>
            <a:ext cx="142875" cy="114300"/>
          </a:xfrm>
          <a:prstGeom prst="rect">
            <a:avLst/>
          </a:prstGeom>
        </p:spPr>
      </p:pic>
      <p:sp>
        <p:nvSpPr>
          <p:cNvPr id="38" name="Text 23"/>
          <p:cNvSpPr/>
          <p:nvPr/>
        </p:nvSpPr>
        <p:spPr>
          <a:xfrm>
            <a:off x="5036344" y="3683754"/>
            <a:ext cx="99923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Application Layer </a:t>
            </a:r>
            <a:endParaRPr lang="en-US" sz="837" dirty="0"/>
          </a:p>
        </p:txBody>
      </p:sp>
      <p:sp>
        <p:nvSpPr>
          <p:cNvPr id="39" name="Text 24"/>
          <p:cNvSpPr/>
          <p:nvPr/>
        </p:nvSpPr>
        <p:spPr>
          <a:xfrm>
            <a:off x="4750594" y="3948072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Input validation, authentication, authorization, encryption, secure coding practices</a:t>
            </a:r>
            <a:endParaRPr lang="en-US" sz="837" dirty="0"/>
          </a:p>
        </p:txBody>
      </p:sp>
      <p:sp>
        <p:nvSpPr>
          <p:cNvPr id="40" name="Shape 25"/>
          <p:cNvSpPr/>
          <p:nvPr/>
        </p:nvSpPr>
        <p:spPr>
          <a:xfrm>
            <a:off x="4643438" y="4498251"/>
            <a:ext cx="4214813" cy="685800"/>
          </a:xfrm>
          <a:prstGeom prst="rect">
            <a:avLst/>
          </a:prstGeom>
          <a:solidFill>
            <a:srgbClr val="F8F9FA"/>
          </a:solidFill>
          <a:ln w="99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Shape 26"/>
          <p:cNvSpPr/>
          <p:nvPr/>
        </p:nvSpPr>
        <p:spPr>
          <a:xfrm>
            <a:off x="4750594" y="4605409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2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7744" y="4662447"/>
            <a:ext cx="100013" cy="114300"/>
          </a:xfrm>
          <a:prstGeom prst="rect">
            <a:avLst/>
          </a:prstGeom>
        </p:spPr>
      </p:pic>
      <p:sp>
        <p:nvSpPr>
          <p:cNvPr id="43" name="Text 27"/>
          <p:cNvSpPr/>
          <p:nvPr/>
        </p:nvSpPr>
        <p:spPr>
          <a:xfrm>
            <a:off x="5036344" y="4633872"/>
            <a:ext cx="6200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Layer </a:t>
            </a:r>
            <a:endParaRPr lang="en-US" sz="837" dirty="0"/>
          </a:p>
        </p:txBody>
      </p:sp>
      <p:sp>
        <p:nvSpPr>
          <p:cNvPr id="44" name="Text 28"/>
          <p:cNvSpPr/>
          <p:nvPr/>
        </p:nvSpPr>
        <p:spPr>
          <a:xfrm>
            <a:off x="4750594" y="4898191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Encryption at rest, access controls, data masking, integrity checks</a:t>
            </a:r>
            <a:endParaRPr lang="en-US" sz="837" dirty="0"/>
          </a:p>
        </p:txBody>
      </p:sp>
      <p:sp>
        <p:nvSpPr>
          <p:cNvPr id="45" name="Text 29"/>
          <p:cNvSpPr/>
          <p:nvPr/>
        </p:nvSpPr>
        <p:spPr>
          <a:xfrm>
            <a:off x="8935743" y="6015038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Principle of Secure Defaults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76438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76438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00013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0069" y="1000125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Definition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7294"/>
            <a:ext cx="10320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Systems should be 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1424927" y="1207294"/>
            <a:ext cx="12250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out-of-the-box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2649996" y="1207294"/>
            <a:ext cx="16914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without requiring users to take 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392906" y="1378744"/>
            <a:ext cx="22798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explicit actions to enable security features.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285750" y="175736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Core Concepts</a:t>
            </a:r>
            <a:endParaRPr lang="en-US" sz="13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57413"/>
            <a:ext cx="128588" cy="12858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71488" y="2134195"/>
            <a:ext cx="216994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Security should be the default state</a:t>
            </a:r>
            <a:endParaRPr lang="en-US" sz="942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443163"/>
            <a:ext cx="128588" cy="12858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71488" y="2419945"/>
            <a:ext cx="336989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Users shouldn't need security expertise to be protected</a:t>
            </a:r>
            <a:endParaRPr lang="en-US" sz="942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728913"/>
            <a:ext cx="128588" cy="12858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71488" y="2705695"/>
            <a:ext cx="286224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Opt-out rather than opt-in for security features</a:t>
            </a:r>
            <a:endParaRPr lang="en-US" sz="942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014663"/>
            <a:ext cx="128588" cy="12858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71488" y="2991445"/>
            <a:ext cx="224785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Deny by default, permit by exception</a:t>
            </a:r>
            <a:endParaRPr lang="en-US" sz="942" dirty="0"/>
          </a:p>
        </p:txBody>
      </p:sp>
      <p:sp>
        <p:nvSpPr>
          <p:cNvPr id="21" name="Text 13"/>
          <p:cNvSpPr/>
          <p:nvPr/>
        </p:nvSpPr>
        <p:spPr>
          <a:xfrm>
            <a:off x="285750" y="3293269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Challenges</a:t>
            </a:r>
            <a:endParaRPr lang="en-US" sz="135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693319"/>
            <a:ext cx="142875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85775" y="3666530"/>
            <a:ext cx="33538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Balancing security with usability and convenience </a:t>
            </a:r>
            <a:endParaRPr lang="en-US" sz="1046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014788"/>
            <a:ext cx="142875" cy="142875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485775" y="3987998"/>
            <a:ext cx="37511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Determining appropriate defaults for different contexts </a:t>
            </a:r>
            <a:endParaRPr lang="en-US" sz="1046" dirty="0"/>
          </a:p>
        </p:txBody>
      </p:sp>
      <p:pic>
        <p:nvPicPr>
          <p:cNvPr id="26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600" y="29385"/>
            <a:ext cx="3793331" cy="1985153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4643438" y="2080617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Examples in Software Development</a:t>
            </a:r>
            <a:endParaRPr lang="en-US" sz="1350" dirty="0"/>
          </a:p>
        </p:txBody>
      </p:sp>
      <p:sp>
        <p:nvSpPr>
          <p:cNvPr id="28" name="Shape 17"/>
          <p:cNvSpPr/>
          <p:nvPr/>
        </p:nvSpPr>
        <p:spPr>
          <a:xfrm>
            <a:off x="4643438" y="3378184"/>
            <a:ext cx="1722760" cy="3143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Text 18"/>
          <p:cNvSpPr/>
          <p:nvPr/>
        </p:nvSpPr>
        <p:spPr>
          <a:xfrm>
            <a:off x="4643438" y="2578084"/>
            <a:ext cx="1722760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Insecure Default</a:t>
            </a:r>
            <a:endParaRPr lang="en-US" sz="837" dirty="0"/>
          </a:p>
        </p:txBody>
      </p:sp>
      <p:sp>
        <p:nvSpPr>
          <p:cNvPr id="30" name="Shape 19"/>
          <p:cNvSpPr/>
          <p:nvPr/>
        </p:nvSpPr>
        <p:spPr>
          <a:xfrm>
            <a:off x="6366197" y="3378184"/>
            <a:ext cx="2492053" cy="3143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Text 20"/>
          <p:cNvSpPr/>
          <p:nvPr/>
        </p:nvSpPr>
        <p:spPr>
          <a:xfrm>
            <a:off x="6366197" y="2578084"/>
            <a:ext cx="2492053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Default</a:t>
            </a:r>
            <a:endParaRPr lang="en-US" sz="837" dirty="0"/>
          </a:p>
        </p:txBody>
      </p:sp>
      <p:sp>
        <p:nvSpPr>
          <p:cNvPr id="32" name="Shape 21"/>
          <p:cNvSpPr/>
          <p:nvPr/>
        </p:nvSpPr>
        <p:spPr>
          <a:xfrm>
            <a:off x="4643438" y="3692509"/>
            <a:ext cx="4214813" cy="317897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Text 22"/>
          <p:cNvSpPr/>
          <p:nvPr/>
        </p:nvSpPr>
        <p:spPr>
          <a:xfrm>
            <a:off x="4643438" y="2892409"/>
            <a:ext cx="1722760" cy="31789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Default admin passwords</a:t>
            </a:r>
            <a:endParaRPr lang="en-US" sz="837" dirty="0"/>
          </a:p>
        </p:txBody>
      </p:sp>
      <p:sp>
        <p:nvSpPr>
          <p:cNvPr id="34" name="Text 23"/>
          <p:cNvSpPr/>
          <p:nvPr/>
        </p:nvSpPr>
        <p:spPr>
          <a:xfrm>
            <a:off x="6366197" y="2892409"/>
            <a:ext cx="2492053" cy="31789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Forced password change on first login</a:t>
            </a:r>
            <a:endParaRPr lang="en-US" sz="837" dirty="0"/>
          </a:p>
        </p:txBody>
      </p:sp>
      <p:sp>
        <p:nvSpPr>
          <p:cNvPr id="35" name="Text 24"/>
          <p:cNvSpPr/>
          <p:nvPr/>
        </p:nvSpPr>
        <p:spPr>
          <a:xfrm>
            <a:off x="4643438" y="3210306"/>
            <a:ext cx="1722760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 network ports open</a:t>
            </a:r>
            <a:endParaRPr lang="en-US" sz="837" dirty="0"/>
          </a:p>
        </p:txBody>
      </p:sp>
      <p:sp>
        <p:nvSpPr>
          <p:cNvPr id="36" name="Text 25"/>
          <p:cNvSpPr/>
          <p:nvPr/>
        </p:nvSpPr>
        <p:spPr>
          <a:xfrm>
            <a:off x="6366197" y="3210306"/>
            <a:ext cx="2492053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 ports closed except those explicitly needed</a:t>
            </a:r>
            <a:endParaRPr lang="en-US" sz="837" dirty="0"/>
          </a:p>
        </p:txBody>
      </p:sp>
      <p:sp>
        <p:nvSpPr>
          <p:cNvPr id="37" name="Shape 26"/>
          <p:cNvSpPr/>
          <p:nvPr/>
        </p:nvSpPr>
        <p:spPr>
          <a:xfrm>
            <a:off x="4643438" y="4503325"/>
            <a:ext cx="4214813" cy="492919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Text 27"/>
          <p:cNvSpPr/>
          <p:nvPr/>
        </p:nvSpPr>
        <p:spPr>
          <a:xfrm>
            <a:off x="4643438" y="3703225"/>
            <a:ext cx="1722760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Automatic execution of scripts</a:t>
            </a:r>
            <a:endParaRPr lang="en-US" sz="837" dirty="0"/>
          </a:p>
        </p:txBody>
      </p:sp>
      <p:sp>
        <p:nvSpPr>
          <p:cNvPr id="39" name="Text 28"/>
          <p:cNvSpPr/>
          <p:nvPr/>
        </p:nvSpPr>
        <p:spPr>
          <a:xfrm>
            <a:off x="6366197" y="3703225"/>
            <a:ext cx="2492053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Script execution disabled by default</a:t>
            </a:r>
            <a:endParaRPr lang="en-US" sz="837" dirty="0"/>
          </a:p>
        </p:txBody>
      </p:sp>
      <p:sp>
        <p:nvSpPr>
          <p:cNvPr id="40" name="Text 29"/>
          <p:cNvSpPr/>
          <p:nvPr/>
        </p:nvSpPr>
        <p:spPr>
          <a:xfrm>
            <a:off x="4643438" y="4196144"/>
            <a:ext cx="1722760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Unencrypted communications</a:t>
            </a:r>
            <a:endParaRPr lang="en-US" sz="837" dirty="0"/>
          </a:p>
        </p:txBody>
      </p:sp>
      <p:sp>
        <p:nvSpPr>
          <p:cNvPr id="41" name="Text 30"/>
          <p:cNvSpPr/>
          <p:nvPr/>
        </p:nvSpPr>
        <p:spPr>
          <a:xfrm>
            <a:off x="6366197" y="4196144"/>
            <a:ext cx="2492053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Encryption enabled by default (HTTPS, TLS)</a:t>
            </a:r>
            <a:endParaRPr lang="en-US" sz="837" dirty="0"/>
          </a:p>
        </p:txBody>
      </p:sp>
      <p:sp>
        <p:nvSpPr>
          <p:cNvPr id="42" name="Shape 31"/>
          <p:cNvSpPr/>
          <p:nvPr/>
        </p:nvSpPr>
        <p:spPr>
          <a:xfrm>
            <a:off x="4643438" y="4689063"/>
            <a:ext cx="4214813" cy="321469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3" name="Text 32"/>
          <p:cNvSpPr/>
          <p:nvPr/>
        </p:nvSpPr>
        <p:spPr>
          <a:xfrm>
            <a:off x="4643438" y="4689063"/>
            <a:ext cx="1722760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Public access to resources</a:t>
            </a:r>
            <a:endParaRPr lang="en-US" sz="837" dirty="0"/>
          </a:p>
        </p:txBody>
      </p:sp>
      <p:sp>
        <p:nvSpPr>
          <p:cNvPr id="44" name="Text 33"/>
          <p:cNvSpPr/>
          <p:nvPr/>
        </p:nvSpPr>
        <p:spPr>
          <a:xfrm>
            <a:off x="6509072" y="4580525"/>
            <a:ext cx="2492053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Private access with explicit sharing</a:t>
            </a:r>
            <a:endParaRPr lang="en-US" sz="837" dirty="0"/>
          </a:p>
        </p:txBody>
      </p:sp>
      <p:sp>
        <p:nvSpPr>
          <p:cNvPr id="45" name="Text 34"/>
          <p:cNvSpPr/>
          <p:nvPr/>
        </p:nvSpPr>
        <p:spPr>
          <a:xfrm>
            <a:off x="8935743" y="5928503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263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Principle of Fail Securely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76438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76438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4356" y="1000125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Definition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7294"/>
            <a:ext cx="16183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a system fails, it should 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011300" y="1207294"/>
            <a:ext cx="13889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default to a secure state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3400285" y="1207294"/>
            <a:ext cx="6387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rather than 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392906" y="1378744"/>
            <a:ext cx="34375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exposing sensitive information or allowing unauthorized access.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285750" y="175736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Core Concepts</a:t>
            </a:r>
            <a:endParaRPr lang="en-US" sz="13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57413"/>
            <a:ext cx="112514" cy="12858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55414" y="2134195"/>
            <a:ext cx="272118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Default to denial of access when systems fail</a:t>
            </a:r>
            <a:endParaRPr lang="en-US" sz="942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443163"/>
            <a:ext cx="160734" cy="12858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03634" y="2419945"/>
            <a:ext cx="287086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Prevent information leakage in error messages</a:t>
            </a:r>
            <a:endParaRPr lang="en-US" sz="942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728913"/>
            <a:ext cx="128588" cy="12858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71488" y="2705695"/>
            <a:ext cx="29495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Maintain secure state during recovery processes</a:t>
            </a:r>
            <a:endParaRPr lang="en-US" sz="942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014663"/>
            <a:ext cx="96441" cy="12858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39341" y="2991445"/>
            <a:ext cx="230609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Log failures appropriately for analysis</a:t>
            </a:r>
            <a:endParaRPr lang="en-US" sz="942" dirty="0"/>
          </a:p>
        </p:txBody>
      </p:sp>
      <p:sp>
        <p:nvSpPr>
          <p:cNvPr id="21" name="Text 13"/>
          <p:cNvSpPr/>
          <p:nvPr/>
        </p:nvSpPr>
        <p:spPr>
          <a:xfrm>
            <a:off x="285750" y="3293269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Mistakes</a:t>
            </a:r>
            <a:endParaRPr lang="en-US" sz="135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3693319"/>
            <a:ext cx="142875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85775" y="3666530"/>
            <a:ext cx="392350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Detailed error messages revealing implementation details </a:t>
            </a:r>
            <a:endParaRPr lang="en-US" sz="1046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4014788"/>
            <a:ext cx="142875" cy="142875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485775" y="3987998"/>
            <a:ext cx="336956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Disabling security controls during failure recovery </a:t>
            </a:r>
            <a:endParaRPr lang="en-US" sz="1046" dirty="0"/>
          </a:p>
        </p:txBody>
      </p:sp>
      <p:pic>
        <p:nvPicPr>
          <p:cNvPr id="26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4178" y="885825"/>
            <a:ext cx="3793331" cy="1801676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4643438" y="2830376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Fail-Safe vs. Fail-Secure Comparison</a:t>
            </a:r>
            <a:endParaRPr lang="en-US" sz="1350" dirty="0"/>
          </a:p>
        </p:txBody>
      </p:sp>
      <p:sp>
        <p:nvSpPr>
          <p:cNvPr id="28" name="Shape 17"/>
          <p:cNvSpPr/>
          <p:nvPr/>
        </p:nvSpPr>
        <p:spPr>
          <a:xfrm>
            <a:off x="4643438" y="3194707"/>
            <a:ext cx="1951276" cy="3143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Text 18"/>
          <p:cNvSpPr/>
          <p:nvPr/>
        </p:nvSpPr>
        <p:spPr>
          <a:xfrm>
            <a:off x="4643438" y="3194707"/>
            <a:ext cx="1951276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Fail-Safe</a:t>
            </a:r>
            <a:endParaRPr lang="en-US" sz="837" dirty="0"/>
          </a:p>
        </p:txBody>
      </p:sp>
      <p:sp>
        <p:nvSpPr>
          <p:cNvPr id="30" name="Shape 19"/>
          <p:cNvSpPr/>
          <p:nvPr/>
        </p:nvSpPr>
        <p:spPr>
          <a:xfrm>
            <a:off x="6594714" y="3194707"/>
            <a:ext cx="2263536" cy="314325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Text 20"/>
          <p:cNvSpPr/>
          <p:nvPr/>
        </p:nvSpPr>
        <p:spPr>
          <a:xfrm>
            <a:off x="6594714" y="3194707"/>
            <a:ext cx="2263536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Fail-Secure</a:t>
            </a:r>
            <a:endParaRPr lang="en-US" sz="837" dirty="0"/>
          </a:p>
        </p:txBody>
      </p:sp>
      <p:sp>
        <p:nvSpPr>
          <p:cNvPr id="32" name="Shape 21"/>
          <p:cNvSpPr/>
          <p:nvPr/>
        </p:nvSpPr>
        <p:spPr>
          <a:xfrm>
            <a:off x="4643438" y="3509032"/>
            <a:ext cx="4214813" cy="489347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Text 22"/>
          <p:cNvSpPr/>
          <p:nvPr/>
        </p:nvSpPr>
        <p:spPr>
          <a:xfrm>
            <a:off x="4643438" y="3509032"/>
            <a:ext cx="1951276" cy="48934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Prioritizes availability and operations</a:t>
            </a:r>
            <a:endParaRPr lang="en-US" sz="837" dirty="0"/>
          </a:p>
        </p:txBody>
      </p:sp>
      <p:sp>
        <p:nvSpPr>
          <p:cNvPr id="34" name="Text 23"/>
          <p:cNvSpPr/>
          <p:nvPr/>
        </p:nvSpPr>
        <p:spPr>
          <a:xfrm>
            <a:off x="6594714" y="3509032"/>
            <a:ext cx="2263536" cy="48934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Prioritizes security and protection</a:t>
            </a:r>
            <a:endParaRPr lang="en-US" sz="837" dirty="0"/>
          </a:p>
        </p:txBody>
      </p:sp>
      <p:sp>
        <p:nvSpPr>
          <p:cNvPr id="35" name="Text 24"/>
          <p:cNvSpPr/>
          <p:nvPr/>
        </p:nvSpPr>
        <p:spPr>
          <a:xfrm>
            <a:off x="4643438" y="3998379"/>
            <a:ext cx="1951276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Defaults to open/accessible state</a:t>
            </a:r>
            <a:endParaRPr lang="en-US" sz="837" dirty="0"/>
          </a:p>
        </p:txBody>
      </p:sp>
      <p:sp>
        <p:nvSpPr>
          <p:cNvPr id="36" name="Text 25"/>
          <p:cNvSpPr/>
          <p:nvPr/>
        </p:nvSpPr>
        <p:spPr>
          <a:xfrm>
            <a:off x="6594714" y="3998379"/>
            <a:ext cx="2263536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Defaults to closed/restricted state</a:t>
            </a:r>
            <a:endParaRPr lang="en-US" sz="837" dirty="0"/>
          </a:p>
        </p:txBody>
      </p:sp>
      <p:sp>
        <p:nvSpPr>
          <p:cNvPr id="37" name="Shape 26"/>
          <p:cNvSpPr/>
          <p:nvPr/>
        </p:nvSpPr>
        <p:spPr>
          <a:xfrm>
            <a:off x="4643438" y="4319848"/>
            <a:ext cx="4214813" cy="492919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Text 27"/>
          <p:cNvSpPr/>
          <p:nvPr/>
        </p:nvSpPr>
        <p:spPr>
          <a:xfrm>
            <a:off x="4643438" y="4319848"/>
            <a:ext cx="1951276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Example: Fire door unlocks when power fails</a:t>
            </a:r>
            <a:endParaRPr lang="en-US" sz="837" dirty="0"/>
          </a:p>
        </p:txBody>
      </p:sp>
      <p:sp>
        <p:nvSpPr>
          <p:cNvPr id="39" name="Text 28"/>
          <p:cNvSpPr/>
          <p:nvPr/>
        </p:nvSpPr>
        <p:spPr>
          <a:xfrm>
            <a:off x="6594714" y="4319848"/>
            <a:ext cx="2263536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Example: Vault door remains locked when power fails</a:t>
            </a:r>
            <a:endParaRPr lang="en-US" sz="837" dirty="0"/>
          </a:p>
        </p:txBody>
      </p:sp>
      <p:sp>
        <p:nvSpPr>
          <p:cNvPr id="40" name="Shape 29"/>
          <p:cNvSpPr/>
          <p:nvPr/>
        </p:nvSpPr>
        <p:spPr>
          <a:xfrm>
            <a:off x="78494" y="4249482"/>
            <a:ext cx="4214813" cy="1028700"/>
          </a:xfrm>
          <a:prstGeom prst="rect">
            <a:avLst/>
          </a:prstGeom>
          <a:solidFill>
            <a:srgbClr val="F8F9FA"/>
          </a:solidFill>
          <a:ln w="99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Shape 30"/>
          <p:cNvSpPr/>
          <p:nvPr/>
        </p:nvSpPr>
        <p:spPr>
          <a:xfrm>
            <a:off x="199718" y="4419250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2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369" y="4476296"/>
            <a:ext cx="142875" cy="114300"/>
          </a:xfrm>
          <a:prstGeom prst="rect">
            <a:avLst/>
          </a:prstGeom>
        </p:spPr>
      </p:pic>
      <p:sp>
        <p:nvSpPr>
          <p:cNvPr id="43" name="Text 31"/>
          <p:cNvSpPr/>
          <p:nvPr/>
        </p:nvSpPr>
        <p:spPr>
          <a:xfrm>
            <a:off x="471400" y="4447721"/>
            <a:ext cx="14511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Implementation Example </a:t>
            </a:r>
            <a:endParaRPr lang="en-US" sz="837" dirty="0"/>
          </a:p>
        </p:txBody>
      </p:sp>
      <p:sp>
        <p:nvSpPr>
          <p:cNvPr id="44" name="Text 32"/>
          <p:cNvSpPr/>
          <p:nvPr/>
        </p:nvSpPr>
        <p:spPr>
          <a:xfrm>
            <a:off x="185650" y="4712040"/>
            <a:ext cx="40005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payment processing system that cancels transactions and notifies administrators when the fraud detection service is unavailable, rather than allowing transactions to proceed unchecked.</a:t>
            </a:r>
            <a:endParaRPr lang="en-US" sz="837" dirty="0"/>
          </a:p>
        </p:txBody>
      </p:sp>
      <p:sp>
        <p:nvSpPr>
          <p:cNvPr id="45" name="Text 33"/>
          <p:cNvSpPr/>
          <p:nvPr/>
        </p:nvSpPr>
        <p:spPr>
          <a:xfrm>
            <a:off x="8935743" y="6052207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2611"/>
            <a:ext cx="9144000" cy="53361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Principle of Separation of Duties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93583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93583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42875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2931" y="1000125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Definition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Critical tasks are divided among multiple people to prevent fraud, errors, and conflicts of interest. No single individual should control all aspects of a critical process.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92881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Core Components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285750" y="2293144"/>
            <a:ext cx="4214813" cy="4286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357188" y="23645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450306"/>
            <a:ext cx="142875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0094" y="2428875"/>
            <a:ext cx="7913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Authorization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1541404" y="2428875"/>
            <a:ext cx="19295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Approving transactions or changes </a:t>
            </a:r>
            <a:endParaRPr lang="en-US" sz="837" dirty="0"/>
          </a:p>
        </p:txBody>
      </p:sp>
      <p:sp>
        <p:nvSpPr>
          <p:cNvPr id="15" name="Shape 10"/>
          <p:cNvSpPr/>
          <p:nvPr/>
        </p:nvSpPr>
        <p:spPr>
          <a:xfrm>
            <a:off x="285750" y="2807494"/>
            <a:ext cx="4214813" cy="4286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357188" y="287893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13" y="2964656"/>
            <a:ext cx="114300" cy="1143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0094" y="2943225"/>
            <a:ext cx="4624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Custody</a:t>
            </a:r>
            <a:endParaRPr lang="en-US" sz="837" dirty="0"/>
          </a:p>
        </p:txBody>
      </p:sp>
      <p:sp>
        <p:nvSpPr>
          <p:cNvPr id="19" name="Text 13"/>
          <p:cNvSpPr/>
          <p:nvPr/>
        </p:nvSpPr>
        <p:spPr>
          <a:xfrm>
            <a:off x="1212568" y="2943225"/>
            <a:ext cx="23233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Handling assets or implementing changes </a:t>
            </a:r>
            <a:endParaRPr lang="en-US" sz="837" dirty="0"/>
          </a:p>
        </p:txBody>
      </p:sp>
      <p:sp>
        <p:nvSpPr>
          <p:cNvPr id="20" name="Shape 14"/>
          <p:cNvSpPr/>
          <p:nvPr/>
        </p:nvSpPr>
        <p:spPr>
          <a:xfrm>
            <a:off x="285750" y="3321844"/>
            <a:ext cx="4214813" cy="4286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5"/>
          <p:cNvSpPr/>
          <p:nvPr/>
        </p:nvSpPr>
        <p:spPr>
          <a:xfrm>
            <a:off x="357188" y="339328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479006"/>
            <a:ext cx="85725" cy="1143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0094" y="3457575"/>
            <a:ext cx="88984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Record Keeping</a:t>
            </a:r>
            <a:endParaRPr lang="en-US" sz="837" dirty="0"/>
          </a:p>
        </p:txBody>
      </p:sp>
      <p:sp>
        <p:nvSpPr>
          <p:cNvPr id="24" name="Text 17"/>
          <p:cNvSpPr/>
          <p:nvPr/>
        </p:nvSpPr>
        <p:spPr>
          <a:xfrm>
            <a:off x="1639937" y="3457575"/>
            <a:ext cx="21073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Documenting transactions or changes </a:t>
            </a:r>
            <a:endParaRPr lang="en-US" sz="837" dirty="0"/>
          </a:p>
        </p:txBody>
      </p:sp>
      <p:sp>
        <p:nvSpPr>
          <p:cNvPr id="25" name="Shape 18"/>
          <p:cNvSpPr/>
          <p:nvPr/>
        </p:nvSpPr>
        <p:spPr>
          <a:xfrm>
            <a:off x="285750" y="3836194"/>
            <a:ext cx="4214813" cy="428625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Shape 19"/>
          <p:cNvSpPr/>
          <p:nvPr/>
        </p:nvSpPr>
        <p:spPr>
          <a:xfrm>
            <a:off x="357188" y="3907631"/>
            <a:ext cx="285750" cy="2857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25" y="3993356"/>
            <a:ext cx="142875" cy="11430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750094" y="3971925"/>
            <a:ext cx="8102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Reconciliation</a:t>
            </a:r>
            <a:endParaRPr lang="en-US" sz="837" dirty="0"/>
          </a:p>
        </p:txBody>
      </p:sp>
      <p:sp>
        <p:nvSpPr>
          <p:cNvPr id="29" name="Text 21"/>
          <p:cNvSpPr/>
          <p:nvPr/>
        </p:nvSpPr>
        <p:spPr>
          <a:xfrm>
            <a:off x="1560379" y="3971925"/>
            <a:ext cx="25934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Verifying that actions were performed correctly </a:t>
            </a:r>
            <a:endParaRPr lang="en-US" sz="837" dirty="0"/>
          </a:p>
        </p:txBody>
      </p:sp>
      <p:sp>
        <p:nvSpPr>
          <p:cNvPr id="30" name="Text 22"/>
          <p:cNvSpPr/>
          <p:nvPr/>
        </p:nvSpPr>
        <p:spPr>
          <a:xfrm>
            <a:off x="104517" y="4275534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Benefits</a:t>
            </a:r>
            <a:endParaRPr lang="en-US" sz="1350" dirty="0"/>
          </a:p>
        </p:txBody>
      </p:sp>
      <p:pic>
        <p:nvPicPr>
          <p:cNvPr id="3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159" y="4559435"/>
            <a:ext cx="128588" cy="128588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314325" y="4545211"/>
            <a:ext cx="197086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Reduces risk of fraud and errors</a:t>
            </a:r>
            <a:endParaRPr lang="en-US" sz="942" dirty="0"/>
          </a:p>
        </p:txBody>
      </p:sp>
      <p:pic>
        <p:nvPicPr>
          <p:cNvPr id="33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17" y="4787173"/>
            <a:ext cx="128588" cy="128588"/>
          </a:xfrm>
          <a:prstGeom prst="rect">
            <a:avLst/>
          </a:prstGeom>
        </p:spPr>
      </p:pic>
      <p:sp>
        <p:nvSpPr>
          <p:cNvPr id="34" name="Text 24"/>
          <p:cNvSpPr/>
          <p:nvPr/>
        </p:nvSpPr>
        <p:spPr>
          <a:xfrm>
            <a:off x="330180" y="4750094"/>
            <a:ext cx="252456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Improves detection of malicious activities</a:t>
            </a:r>
            <a:endParaRPr lang="en-US" sz="942" dirty="0"/>
          </a:p>
        </p:txBody>
      </p:sp>
      <p:pic>
        <p:nvPicPr>
          <p:cNvPr id="35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17" y="4998243"/>
            <a:ext cx="128588" cy="128588"/>
          </a:xfrm>
          <a:prstGeom prst="rect">
            <a:avLst/>
          </a:prstGeom>
        </p:spPr>
      </p:pic>
      <p:sp>
        <p:nvSpPr>
          <p:cNvPr id="36" name="Text 25"/>
          <p:cNvSpPr/>
          <p:nvPr/>
        </p:nvSpPr>
        <p:spPr>
          <a:xfrm>
            <a:off x="386306" y="4937618"/>
            <a:ext cx="234814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Enhances compliance with regulations</a:t>
            </a:r>
            <a:endParaRPr lang="en-US" sz="942" dirty="0"/>
          </a:p>
        </p:txBody>
      </p:sp>
      <p:pic>
        <p:nvPicPr>
          <p:cNvPr id="37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0228" y="220302"/>
            <a:ext cx="2466908" cy="1751401"/>
          </a:xfrm>
          <a:prstGeom prst="rect">
            <a:avLst/>
          </a:prstGeom>
        </p:spPr>
      </p:pic>
      <p:sp>
        <p:nvSpPr>
          <p:cNvPr id="38" name="Text 26"/>
          <p:cNvSpPr/>
          <p:nvPr/>
        </p:nvSpPr>
        <p:spPr>
          <a:xfrm>
            <a:off x="5304619" y="1760962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Development Examples</a:t>
            </a:r>
            <a:endParaRPr lang="en-US" sz="1350" dirty="0"/>
          </a:p>
        </p:txBody>
      </p:sp>
      <p:pic>
        <p:nvPicPr>
          <p:cNvPr id="41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5236" y="3557588"/>
            <a:ext cx="100013" cy="11430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7120B415-8B0E-EA2E-341F-7287D415AAF1}"/>
              </a:ext>
            </a:extLst>
          </p:cNvPr>
          <p:cNvGrpSpPr/>
          <p:nvPr/>
        </p:nvGrpSpPr>
        <p:grpSpPr>
          <a:xfrm>
            <a:off x="4985249" y="2094891"/>
            <a:ext cx="4214813" cy="857250"/>
            <a:chOff x="4720930" y="3400425"/>
            <a:chExt cx="4214813" cy="857250"/>
          </a:xfrm>
        </p:grpSpPr>
        <p:sp>
          <p:nvSpPr>
            <p:cNvPr id="39" name="Shape 27"/>
            <p:cNvSpPr/>
            <p:nvPr/>
          </p:nvSpPr>
          <p:spPr>
            <a:xfrm>
              <a:off x="4720930" y="3400425"/>
              <a:ext cx="4214813" cy="857250"/>
            </a:xfrm>
            <a:prstGeom prst="rect">
              <a:avLst/>
            </a:prstGeom>
            <a:solidFill>
              <a:srgbClr val="F8F9FA"/>
            </a:solidFill>
            <a:ln w="99">
              <a:solidFill>
                <a:srgbClr val="E2E8F0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Shape 28"/>
            <p:cNvSpPr/>
            <p:nvPr/>
          </p:nvSpPr>
          <p:spPr>
            <a:xfrm>
              <a:off x="4857750" y="3502264"/>
              <a:ext cx="214313" cy="214313"/>
            </a:xfrm>
            <a:prstGeom prst="ellipse">
              <a:avLst/>
            </a:prstGeom>
            <a:solidFill>
              <a:srgbClr val="0099CC"/>
            </a:solidFill>
            <a:ln/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Text 29"/>
            <p:cNvSpPr/>
            <p:nvPr/>
          </p:nvSpPr>
          <p:spPr>
            <a:xfrm>
              <a:off x="5113836" y="3529013"/>
              <a:ext cx="1178663" cy="1714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837" b="1" dirty="0">
                  <a:solidFill>
                    <a:srgbClr val="003366"/>
                  </a:solidFill>
                  <a:latin typeface="Noto Sans" pitchFamily="34" charset="0"/>
                  <a:ea typeface="Noto Sans" pitchFamily="34" charset="-122"/>
                  <a:cs typeface="Noto Sans" pitchFamily="34" charset="-120"/>
                </a:rPr>
                <a:t> Code Review Process </a:t>
              </a:r>
              <a:endParaRPr lang="en-US" sz="837" dirty="0"/>
            </a:p>
          </p:txBody>
        </p:sp>
        <p:sp>
          <p:nvSpPr>
            <p:cNvPr id="43" name="Text 30"/>
            <p:cNvSpPr/>
            <p:nvPr/>
          </p:nvSpPr>
          <p:spPr>
            <a:xfrm>
              <a:off x="4828086" y="3793332"/>
              <a:ext cx="4000500" cy="3429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n-US" sz="837" dirty="0">
                  <a:solidFill>
                    <a:srgbClr val="333333"/>
                  </a:solidFill>
                  <a:latin typeface="Noto Sans" pitchFamily="34" charset="0"/>
                  <a:ea typeface="Noto Sans" pitchFamily="34" charset="-122"/>
                  <a:cs typeface="Noto Sans" pitchFamily="34" charset="-120"/>
                </a:rPr>
                <a:t>Developers cannot approve their own code changes; separate reviewers must approve before code is merged.</a:t>
              </a:r>
              <a:endParaRPr lang="en-US" sz="837" dirty="0"/>
            </a:p>
          </p:txBody>
        </p:sp>
      </p:grpSp>
      <p:sp>
        <p:nvSpPr>
          <p:cNvPr id="44" name="Shape 31"/>
          <p:cNvSpPr/>
          <p:nvPr/>
        </p:nvSpPr>
        <p:spPr>
          <a:xfrm>
            <a:off x="4889628" y="3058374"/>
            <a:ext cx="4214813" cy="857250"/>
          </a:xfrm>
          <a:prstGeom prst="rect">
            <a:avLst/>
          </a:prstGeom>
          <a:solidFill>
            <a:srgbClr val="F8F9FA"/>
          </a:solidFill>
          <a:ln w="99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5" name="Shape 32"/>
          <p:cNvSpPr/>
          <p:nvPr/>
        </p:nvSpPr>
        <p:spPr>
          <a:xfrm>
            <a:off x="4996784" y="3165530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6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6790" y="3215537"/>
            <a:ext cx="114300" cy="114300"/>
          </a:xfrm>
          <a:prstGeom prst="rect">
            <a:avLst/>
          </a:prstGeom>
        </p:spPr>
      </p:pic>
      <p:sp>
        <p:nvSpPr>
          <p:cNvPr id="47" name="Text 33"/>
          <p:cNvSpPr/>
          <p:nvPr/>
        </p:nvSpPr>
        <p:spPr>
          <a:xfrm>
            <a:off x="5282534" y="3186962"/>
            <a:ext cx="135572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Production Deployment </a:t>
            </a:r>
            <a:endParaRPr lang="en-US" sz="837" dirty="0"/>
          </a:p>
        </p:txBody>
      </p:sp>
      <p:sp>
        <p:nvSpPr>
          <p:cNvPr id="48" name="Text 34"/>
          <p:cNvSpPr/>
          <p:nvPr/>
        </p:nvSpPr>
        <p:spPr>
          <a:xfrm>
            <a:off x="4996784" y="3451280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Different teams handle development, testing, and production deployment to ensure multiple checkpoints.</a:t>
            </a:r>
            <a:endParaRPr lang="en-US" sz="837" dirty="0"/>
          </a:p>
        </p:txBody>
      </p:sp>
      <p:sp>
        <p:nvSpPr>
          <p:cNvPr id="49" name="Shape 35"/>
          <p:cNvSpPr/>
          <p:nvPr/>
        </p:nvSpPr>
        <p:spPr>
          <a:xfrm>
            <a:off x="4931827" y="3980355"/>
            <a:ext cx="4214813" cy="857250"/>
          </a:xfrm>
          <a:prstGeom prst="rect">
            <a:avLst/>
          </a:prstGeom>
          <a:solidFill>
            <a:srgbClr val="F8F9FA"/>
          </a:solidFill>
          <a:ln w="99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0" name="Shape 36"/>
          <p:cNvSpPr/>
          <p:nvPr/>
        </p:nvSpPr>
        <p:spPr>
          <a:xfrm>
            <a:off x="5038983" y="4087511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1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4702" y="4137517"/>
            <a:ext cx="142875" cy="114300"/>
          </a:xfrm>
          <a:prstGeom prst="rect">
            <a:avLst/>
          </a:prstGeom>
        </p:spPr>
      </p:pic>
      <p:sp>
        <p:nvSpPr>
          <p:cNvPr id="52" name="Text 37"/>
          <p:cNvSpPr/>
          <p:nvPr/>
        </p:nvSpPr>
        <p:spPr>
          <a:xfrm>
            <a:off x="5324733" y="4108942"/>
            <a:ext cx="123388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Admin Access Control </a:t>
            </a:r>
            <a:endParaRPr lang="en-US" sz="837" dirty="0"/>
          </a:p>
        </p:txBody>
      </p:sp>
      <p:sp>
        <p:nvSpPr>
          <p:cNvPr id="53" name="Text 38"/>
          <p:cNvSpPr/>
          <p:nvPr/>
        </p:nvSpPr>
        <p:spPr>
          <a:xfrm>
            <a:off x="5038983" y="4345123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 administrators have different access levels; no single admin has complete control over all systems.</a:t>
            </a:r>
            <a:endParaRPr lang="en-US" sz="837" dirty="0"/>
          </a:p>
        </p:txBody>
      </p:sp>
      <p:sp>
        <p:nvSpPr>
          <p:cNvPr id="54" name="Text 39"/>
          <p:cNvSpPr/>
          <p:nvPr/>
        </p:nvSpPr>
        <p:spPr>
          <a:xfrm>
            <a:off x="8935743" y="6357910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540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Principle of Simplicity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76438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76438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4356" y="1000125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Definition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designs should be as simple as possible, avoiding unnecessary complexity that can introduce vulnerabilities.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75736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Simplicity Matters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57413"/>
            <a:ext cx="128588" cy="1285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71488" y="2134195"/>
            <a:ext cx="19784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Easier to understand and review</a:t>
            </a:r>
            <a:endParaRPr lang="en-US" sz="942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443163"/>
            <a:ext cx="128588" cy="128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1488" y="2419945"/>
            <a:ext cx="34520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Fewer components means fewer potential vulnerabilities</a:t>
            </a:r>
            <a:endParaRPr lang="en-US" sz="942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728913"/>
            <a:ext cx="128588" cy="12858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71488" y="2705695"/>
            <a:ext cx="27111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Simpler to test and verify security properties</a:t>
            </a:r>
            <a:endParaRPr lang="en-US" sz="942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014663"/>
            <a:ext cx="128588" cy="1285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471488" y="2991445"/>
            <a:ext cx="178286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More maintainable over time</a:t>
            </a:r>
            <a:endParaRPr lang="en-US" sz="942" dirty="0"/>
          </a:p>
        </p:txBody>
      </p:sp>
      <p:sp>
        <p:nvSpPr>
          <p:cNvPr id="18" name="Text 10"/>
          <p:cNvSpPr/>
          <p:nvPr/>
        </p:nvSpPr>
        <p:spPr>
          <a:xfrm>
            <a:off x="285750" y="3293269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Complexity Challenge</a:t>
            </a:r>
            <a:endParaRPr lang="en-US" sz="135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693319"/>
            <a:ext cx="142875" cy="142875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485775" y="3666530"/>
            <a:ext cx="366574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"Complexity is the enemy of security" - Bruce Schneier </a:t>
            </a:r>
            <a:endParaRPr lang="en-US" sz="1046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014788"/>
            <a:ext cx="142875" cy="142875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485775" y="3987998"/>
            <a:ext cx="343073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Each new feature, component, or integration point </a:t>
            </a:r>
            <a:endParaRPr lang="en-US" sz="1046" dirty="0"/>
          </a:p>
        </p:txBody>
      </p:sp>
      <p:sp>
        <p:nvSpPr>
          <p:cNvPr id="23" name="Text 13"/>
          <p:cNvSpPr/>
          <p:nvPr/>
        </p:nvSpPr>
        <p:spPr>
          <a:xfrm>
            <a:off x="285750" y="4202311"/>
            <a:ext cx="16049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increases attack surface </a:t>
            </a:r>
            <a:endParaRPr lang="en-US" sz="1046" dirty="0"/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594" y="537599"/>
            <a:ext cx="4000500" cy="2034152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4807744" y="2594967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Strategies</a:t>
            </a:r>
            <a:endParaRPr lang="en-US" sz="1350" dirty="0"/>
          </a:p>
        </p:txBody>
      </p:sp>
      <p:sp>
        <p:nvSpPr>
          <p:cNvPr id="26" name="Shape 15"/>
          <p:cNvSpPr/>
          <p:nvPr/>
        </p:nvSpPr>
        <p:spPr>
          <a:xfrm>
            <a:off x="4643438" y="2860904"/>
            <a:ext cx="4214813" cy="857250"/>
          </a:xfrm>
          <a:prstGeom prst="rect">
            <a:avLst/>
          </a:prstGeom>
          <a:solidFill>
            <a:srgbClr val="F8F9FA"/>
          </a:solidFill>
          <a:ln w="99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Shape 16"/>
          <p:cNvSpPr/>
          <p:nvPr/>
        </p:nvSpPr>
        <p:spPr>
          <a:xfrm>
            <a:off x="4747956" y="2981292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8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6313" y="3018067"/>
            <a:ext cx="142875" cy="114300"/>
          </a:xfrm>
          <a:prstGeom prst="rect">
            <a:avLst/>
          </a:prstGeom>
        </p:spPr>
      </p:pic>
      <p:sp>
        <p:nvSpPr>
          <p:cNvPr id="29" name="Text 17"/>
          <p:cNvSpPr/>
          <p:nvPr/>
        </p:nvSpPr>
        <p:spPr>
          <a:xfrm>
            <a:off x="5036344" y="2989492"/>
            <a:ext cx="902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Modular Design </a:t>
            </a:r>
            <a:endParaRPr lang="en-US" sz="837" dirty="0"/>
          </a:p>
        </p:txBody>
      </p:sp>
      <p:sp>
        <p:nvSpPr>
          <p:cNvPr id="30" name="Text 18"/>
          <p:cNvSpPr/>
          <p:nvPr/>
        </p:nvSpPr>
        <p:spPr>
          <a:xfrm>
            <a:off x="4750594" y="3253811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Break complex systems into well-defined, independent modules with clear interfaces and responsibilities.</a:t>
            </a:r>
            <a:endParaRPr lang="en-US" sz="837" dirty="0"/>
          </a:p>
        </p:txBody>
      </p:sp>
      <p:sp>
        <p:nvSpPr>
          <p:cNvPr id="31" name="Shape 19"/>
          <p:cNvSpPr/>
          <p:nvPr/>
        </p:nvSpPr>
        <p:spPr>
          <a:xfrm>
            <a:off x="4643438" y="3811023"/>
            <a:ext cx="4214813" cy="857250"/>
          </a:xfrm>
          <a:prstGeom prst="rect">
            <a:avLst/>
          </a:prstGeom>
          <a:solidFill>
            <a:srgbClr val="F8F9FA"/>
          </a:solidFill>
          <a:ln w="99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Shape 20"/>
          <p:cNvSpPr/>
          <p:nvPr/>
        </p:nvSpPr>
        <p:spPr>
          <a:xfrm>
            <a:off x="4747955" y="3905644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3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7744" y="3968186"/>
            <a:ext cx="100013" cy="114300"/>
          </a:xfrm>
          <a:prstGeom prst="rect">
            <a:avLst/>
          </a:prstGeom>
        </p:spPr>
      </p:pic>
      <p:sp>
        <p:nvSpPr>
          <p:cNvPr id="34" name="Text 21"/>
          <p:cNvSpPr/>
          <p:nvPr/>
        </p:nvSpPr>
        <p:spPr>
          <a:xfrm>
            <a:off x="5036344" y="3939611"/>
            <a:ext cx="122576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Feature Minimization </a:t>
            </a:r>
            <a:endParaRPr lang="en-US" sz="837" dirty="0"/>
          </a:p>
        </p:txBody>
      </p:sp>
      <p:sp>
        <p:nvSpPr>
          <p:cNvPr id="35" name="Text 22"/>
          <p:cNvSpPr/>
          <p:nvPr/>
        </p:nvSpPr>
        <p:spPr>
          <a:xfrm>
            <a:off x="4750594" y="4203929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Eliminate unnecessary features and code paths that increase complexity without adding value.</a:t>
            </a:r>
            <a:endParaRPr lang="en-US" sz="837" dirty="0"/>
          </a:p>
        </p:txBody>
      </p:sp>
      <p:sp>
        <p:nvSpPr>
          <p:cNvPr id="36" name="Shape 23"/>
          <p:cNvSpPr/>
          <p:nvPr/>
        </p:nvSpPr>
        <p:spPr>
          <a:xfrm>
            <a:off x="102394" y="4380144"/>
            <a:ext cx="4214813" cy="691919"/>
          </a:xfrm>
          <a:prstGeom prst="rect">
            <a:avLst/>
          </a:prstGeom>
          <a:solidFill>
            <a:srgbClr val="F8F9FA"/>
          </a:solidFill>
          <a:ln w="99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7" name="Shape 24"/>
          <p:cNvSpPr/>
          <p:nvPr/>
        </p:nvSpPr>
        <p:spPr>
          <a:xfrm>
            <a:off x="288134" y="4420194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8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520" y="4470201"/>
            <a:ext cx="128588" cy="114300"/>
          </a:xfrm>
          <a:prstGeom prst="rect">
            <a:avLst/>
          </a:prstGeom>
        </p:spPr>
      </p:pic>
      <p:sp>
        <p:nvSpPr>
          <p:cNvPr id="39" name="Text 25"/>
          <p:cNvSpPr/>
          <p:nvPr/>
        </p:nvSpPr>
        <p:spPr>
          <a:xfrm>
            <a:off x="583408" y="4441626"/>
            <a:ext cx="10707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Code Review Focus </a:t>
            </a:r>
            <a:endParaRPr lang="en-US" sz="837" dirty="0"/>
          </a:p>
        </p:txBody>
      </p:sp>
      <p:sp>
        <p:nvSpPr>
          <p:cNvPr id="40" name="Text 26"/>
          <p:cNvSpPr/>
          <p:nvPr/>
        </p:nvSpPr>
        <p:spPr>
          <a:xfrm>
            <a:off x="297658" y="4705945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Prioritize simplicity in code reviews; question complex solutions and encourage simpler alternatives.</a:t>
            </a:r>
            <a:endParaRPr lang="en-US" sz="837" dirty="0"/>
          </a:p>
        </p:txBody>
      </p:sp>
      <p:sp>
        <p:nvSpPr>
          <p:cNvPr id="41" name="Text 27"/>
          <p:cNvSpPr/>
          <p:nvPr/>
        </p:nvSpPr>
        <p:spPr>
          <a:xfrm>
            <a:off x="8935743" y="6357938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292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Principle of Economy of Mechanism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214813" cy="764381"/>
          </a:xfrm>
          <a:prstGeom prst="rect">
            <a:avLst/>
          </a:prstGeom>
          <a:solidFill>
            <a:srgbClr val="F0F7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5750" y="885825"/>
            <a:ext cx="28575" cy="764381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021556"/>
            <a:ext cx="142875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2931" y="1000125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Definition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92906" y="1200150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mechanisms should be as simple, small, and straightforward as possible while still meeting security requirements.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85750" y="175736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Related to Simplicity, But Different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57413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85775" y="2130623"/>
            <a:ext cx="36186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While simplicity focuses on the overall system design, 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285750" y="2344936"/>
            <a:ext cx="370174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economy of mechanism specifically targets the security 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285750" y="2559248"/>
            <a:ext cx="137974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controls themselves. 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285750" y="2871788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Benefits</a:t>
            </a:r>
            <a:endParaRPr lang="en-US" sz="13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271838"/>
            <a:ext cx="128588" cy="12858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71488" y="3248620"/>
            <a:ext cx="210525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Easier to analyze for security flaws</a:t>
            </a:r>
            <a:endParaRPr lang="en-US" sz="942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557588"/>
            <a:ext cx="128588" cy="12858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71488" y="3534370"/>
            <a:ext cx="24312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More likely to be implemented correctly</a:t>
            </a:r>
            <a:endParaRPr lang="en-US" sz="942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843338"/>
            <a:ext cx="128588" cy="12858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71488" y="3820120"/>
            <a:ext cx="16155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Simpler to test thoroughly</a:t>
            </a:r>
            <a:endParaRPr lang="en-US" sz="942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129088"/>
            <a:ext cx="128588" cy="128588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471488" y="4105870"/>
            <a:ext cx="281209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Reduces potential for unexpected interactions</a:t>
            </a:r>
            <a:endParaRPr lang="en-US" sz="942" dirty="0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38" y="885825"/>
            <a:ext cx="4214813" cy="2143125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4643438" y="3171825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Examples</a:t>
            </a:r>
            <a:endParaRPr lang="en-US" sz="1350" dirty="0"/>
          </a:p>
        </p:txBody>
      </p:sp>
      <p:sp>
        <p:nvSpPr>
          <p:cNvPr id="25" name="Shape 15"/>
          <p:cNvSpPr/>
          <p:nvPr/>
        </p:nvSpPr>
        <p:spPr>
          <a:xfrm>
            <a:off x="4643438" y="3536156"/>
            <a:ext cx="2174072" cy="721519"/>
          </a:xfrm>
          <a:prstGeom prst="rect">
            <a:avLst/>
          </a:prstGeom>
          <a:solidFill>
            <a:srgbClr val="DC3545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Shape 16"/>
          <p:cNvSpPr/>
          <p:nvPr/>
        </p:nvSpPr>
        <p:spPr>
          <a:xfrm>
            <a:off x="4643438" y="3536156"/>
            <a:ext cx="28575" cy="721519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38" y="3564731"/>
            <a:ext cx="114300" cy="114300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4814888" y="3536156"/>
            <a:ext cx="107089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Complex Approach </a:t>
            </a:r>
            <a:endParaRPr lang="en-US" sz="837" dirty="0"/>
          </a:p>
        </p:txBody>
      </p:sp>
      <p:sp>
        <p:nvSpPr>
          <p:cNvPr id="29" name="Text 18"/>
          <p:cNvSpPr/>
          <p:nvPr/>
        </p:nvSpPr>
        <p:spPr>
          <a:xfrm>
            <a:off x="4643438" y="3743325"/>
            <a:ext cx="2160677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 encryption algorithm with multiple modes and proprietary extensions</a:t>
            </a:r>
            <a:endParaRPr lang="en-US" sz="837" dirty="0"/>
          </a:p>
        </p:txBody>
      </p:sp>
      <p:sp>
        <p:nvSpPr>
          <p:cNvPr id="30" name="Shape 19"/>
          <p:cNvSpPr/>
          <p:nvPr/>
        </p:nvSpPr>
        <p:spPr>
          <a:xfrm>
            <a:off x="6918415" y="3536156"/>
            <a:ext cx="1939835" cy="721519"/>
          </a:xfrm>
          <a:prstGeom prst="rect">
            <a:avLst/>
          </a:prstGeom>
          <a:solidFill>
            <a:srgbClr val="3CB371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Shape 20"/>
          <p:cNvSpPr/>
          <p:nvPr/>
        </p:nvSpPr>
        <p:spPr>
          <a:xfrm>
            <a:off x="6918415" y="3536156"/>
            <a:ext cx="28575" cy="721519"/>
          </a:xfrm>
          <a:prstGeom prst="rect">
            <a:avLst/>
          </a:prstGeom>
          <a:solidFill>
            <a:srgbClr val="3CB37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2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3567" y="3564731"/>
            <a:ext cx="114300" cy="114300"/>
          </a:xfrm>
          <a:prstGeom prst="rect">
            <a:avLst/>
          </a:prstGeom>
        </p:spPr>
      </p:pic>
      <p:sp>
        <p:nvSpPr>
          <p:cNvPr id="33" name="Text 21"/>
          <p:cNvSpPr/>
          <p:nvPr/>
        </p:nvSpPr>
        <p:spPr>
          <a:xfrm>
            <a:off x="7105017" y="3536156"/>
            <a:ext cx="1121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Economic Approach </a:t>
            </a:r>
            <a:endParaRPr lang="en-US" sz="837" dirty="0"/>
          </a:p>
        </p:txBody>
      </p:sp>
      <p:sp>
        <p:nvSpPr>
          <p:cNvPr id="34" name="Text 22"/>
          <p:cNvSpPr/>
          <p:nvPr/>
        </p:nvSpPr>
        <p:spPr>
          <a:xfrm>
            <a:off x="6933567" y="3743325"/>
            <a:ext cx="192468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Standard, well-vetted encryption algorithm with simple configuration</a:t>
            </a:r>
            <a:endParaRPr lang="en-US" sz="837" dirty="0"/>
          </a:p>
        </p:txBody>
      </p:sp>
      <p:sp>
        <p:nvSpPr>
          <p:cNvPr id="35" name="Shape 23"/>
          <p:cNvSpPr/>
          <p:nvPr/>
        </p:nvSpPr>
        <p:spPr>
          <a:xfrm>
            <a:off x="4643438" y="4364831"/>
            <a:ext cx="2152138" cy="550069"/>
          </a:xfrm>
          <a:prstGeom prst="rect">
            <a:avLst/>
          </a:prstGeom>
          <a:solidFill>
            <a:srgbClr val="DC3545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Shape 24"/>
          <p:cNvSpPr/>
          <p:nvPr/>
        </p:nvSpPr>
        <p:spPr>
          <a:xfrm>
            <a:off x="4643438" y="4364831"/>
            <a:ext cx="28575" cy="550069"/>
          </a:xfrm>
          <a:prstGeom prst="rect">
            <a:avLst/>
          </a:prstGeom>
          <a:solidFill>
            <a:srgbClr val="DC35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7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38" y="4393406"/>
            <a:ext cx="114300" cy="114300"/>
          </a:xfrm>
          <a:prstGeom prst="rect">
            <a:avLst/>
          </a:prstGeom>
        </p:spPr>
      </p:pic>
      <p:sp>
        <p:nvSpPr>
          <p:cNvPr id="38" name="Text 25"/>
          <p:cNvSpPr/>
          <p:nvPr/>
        </p:nvSpPr>
        <p:spPr>
          <a:xfrm>
            <a:off x="4814888" y="4364831"/>
            <a:ext cx="107089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Complex Approach </a:t>
            </a:r>
            <a:endParaRPr lang="en-US" sz="837" dirty="0"/>
          </a:p>
        </p:txBody>
      </p:sp>
      <p:sp>
        <p:nvSpPr>
          <p:cNvPr id="39" name="Text 26"/>
          <p:cNvSpPr/>
          <p:nvPr/>
        </p:nvSpPr>
        <p:spPr>
          <a:xfrm>
            <a:off x="4643438" y="4572000"/>
            <a:ext cx="213857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Multi-layered access control with numerous exceptions and special cases</a:t>
            </a:r>
            <a:endParaRPr lang="en-US" sz="837" dirty="0"/>
          </a:p>
        </p:txBody>
      </p:sp>
      <p:sp>
        <p:nvSpPr>
          <p:cNvPr id="40" name="Shape 27"/>
          <p:cNvSpPr/>
          <p:nvPr/>
        </p:nvSpPr>
        <p:spPr>
          <a:xfrm>
            <a:off x="6896314" y="4364831"/>
            <a:ext cx="1961936" cy="550069"/>
          </a:xfrm>
          <a:prstGeom prst="rect">
            <a:avLst/>
          </a:prstGeom>
          <a:solidFill>
            <a:srgbClr val="3CB371">
              <a:alpha val="1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1" name="Shape 28"/>
          <p:cNvSpPr/>
          <p:nvPr/>
        </p:nvSpPr>
        <p:spPr>
          <a:xfrm>
            <a:off x="6896314" y="4364831"/>
            <a:ext cx="28575" cy="550069"/>
          </a:xfrm>
          <a:prstGeom prst="rect">
            <a:avLst/>
          </a:prstGeom>
          <a:solidFill>
            <a:srgbClr val="3CB37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2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1327" y="4393406"/>
            <a:ext cx="114300" cy="114300"/>
          </a:xfrm>
          <a:prstGeom prst="rect">
            <a:avLst/>
          </a:prstGeom>
        </p:spPr>
      </p:pic>
      <p:sp>
        <p:nvSpPr>
          <p:cNvPr id="43" name="Text 29"/>
          <p:cNvSpPr/>
          <p:nvPr/>
        </p:nvSpPr>
        <p:spPr>
          <a:xfrm>
            <a:off x="7082777" y="4364831"/>
            <a:ext cx="1121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Economic Approach </a:t>
            </a:r>
            <a:endParaRPr lang="en-US" sz="837" dirty="0"/>
          </a:p>
        </p:txBody>
      </p:sp>
      <p:sp>
        <p:nvSpPr>
          <p:cNvPr id="44" name="Text 30"/>
          <p:cNvSpPr/>
          <p:nvPr/>
        </p:nvSpPr>
        <p:spPr>
          <a:xfrm>
            <a:off x="6911327" y="4572000"/>
            <a:ext cx="194692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Role-based access control with clear, consistent permission model</a:t>
            </a:r>
            <a:endParaRPr lang="en-US" sz="837" dirty="0"/>
          </a:p>
        </p:txBody>
      </p:sp>
      <p:sp>
        <p:nvSpPr>
          <p:cNvPr id="45" name="Shape 31"/>
          <p:cNvSpPr/>
          <p:nvPr/>
        </p:nvSpPr>
        <p:spPr>
          <a:xfrm>
            <a:off x="142875" y="4280892"/>
            <a:ext cx="4214813" cy="764381"/>
          </a:xfrm>
          <a:prstGeom prst="rect">
            <a:avLst/>
          </a:prstGeom>
          <a:solidFill>
            <a:srgbClr val="F8F9FA"/>
          </a:solidFill>
          <a:ln w="99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Shape 32"/>
          <p:cNvSpPr/>
          <p:nvPr/>
        </p:nvSpPr>
        <p:spPr>
          <a:xfrm>
            <a:off x="235743" y="4388047"/>
            <a:ext cx="214313" cy="214313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7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288" y="4438055"/>
            <a:ext cx="101798" cy="114300"/>
          </a:xfrm>
          <a:prstGeom prst="rect">
            <a:avLst/>
          </a:prstGeom>
        </p:spPr>
      </p:pic>
      <p:sp>
        <p:nvSpPr>
          <p:cNvPr id="48" name="Text 33"/>
          <p:cNvSpPr/>
          <p:nvPr/>
        </p:nvSpPr>
        <p:spPr>
          <a:xfrm>
            <a:off x="535781" y="4409480"/>
            <a:ext cx="124234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Historical Perspective </a:t>
            </a:r>
            <a:endParaRPr lang="en-US" sz="837" dirty="0"/>
          </a:p>
        </p:txBody>
      </p:sp>
      <p:sp>
        <p:nvSpPr>
          <p:cNvPr id="49" name="Text 34"/>
          <p:cNvSpPr/>
          <p:nvPr/>
        </p:nvSpPr>
        <p:spPr>
          <a:xfrm>
            <a:off x="285750" y="4480918"/>
            <a:ext cx="40005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"Keep it simple, stupid" (KISS) principle applied to security mechanisms. Originated from Saltzer and Schroeder's 1975 paper on the protection of information in computer systems.</a:t>
            </a:r>
            <a:endParaRPr lang="en-US" sz="837" dirty="0"/>
          </a:p>
        </p:txBody>
      </p:sp>
      <p:sp>
        <p:nvSpPr>
          <p:cNvPr id="50" name="Text 35"/>
          <p:cNvSpPr/>
          <p:nvPr/>
        </p:nvSpPr>
        <p:spPr>
          <a:xfrm>
            <a:off x="8935743" y="6115050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4783</Words>
  <Application>Microsoft Office PowerPoint</Application>
  <PresentationFormat>On-screen Show (16:9)</PresentationFormat>
  <Paragraphs>881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Noto Sans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Axe2046</cp:lastModifiedBy>
  <cp:revision>34</cp:revision>
  <dcterms:created xsi:type="dcterms:W3CDTF">2025-07-12T16:33:02Z</dcterms:created>
  <dcterms:modified xsi:type="dcterms:W3CDTF">2025-07-28T21:28:29Z</dcterms:modified>
</cp:coreProperties>
</file>